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1"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embeddedFontLst>
    <p:embeddedFont>
      <p:font typeface="Barlow" pitchFamily="2" charset="77"/>
      <p:regular r:id="rId26"/>
      <p:bold r:id="rId27"/>
      <p:italic r:id="rId28"/>
      <p:boldItalic r:id="rId29"/>
    </p:embeddedFont>
    <p:embeddedFont>
      <p:font typeface="Bubblegum Sans" panose="02000506000000020004" pitchFamily="2" charset="77"/>
      <p:regular r:id="rId30"/>
    </p:embeddedFont>
    <p:embeddedFont>
      <p:font typeface="Verdana" panose="020B0604030504040204" pitchFamily="34" charset="0"/>
      <p:regular r:id="rId31"/>
      <p:bold r:id="rId32"/>
      <p:italic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3"/>
  </p:normalViewPr>
  <p:slideViewPr>
    <p:cSldViewPr snapToGrid="0">
      <p:cViewPr varScale="1">
        <p:scale>
          <a:sx n="160" d="100"/>
          <a:sy n="160" d="100"/>
        </p:scale>
        <p:origin x="240" y="16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81c6040842_2_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81c6040842_2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81c6040842_2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81c6040842_2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81c6040842_7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81c6040842_7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a:t>All around the world, we are focused on caring for each other, big time, right now. We are making adjustments as we work from home, or have our school happening at home. We wanted to have some fun while we learn today...so we are so glad that you are here! </a:t>
            </a:r>
            <a:endParaRPr sz="16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5fa8e7e8d5_0_1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5fa8e7e8d5_0_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a:t>Session designed for people who are new to micro:bit - if you already have micro:bits or know lots about micro:bits, you can share what you know in the chat, answer questions, tweet out your creations, or even just move off and explore on your own - we are going to go pretty slowly.  We usually do this kind of a workshop in person, too, so this is new for all of us. You can watch while I do - and check it out later, or you can follow along as well go! Whatever suits you. The recording will also be posted too, so you could even watch and participate in the discussion...and then do the coding later as you watch and pause the recording - lots of options! </a:t>
            </a:r>
            <a:endParaRPr sz="16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71d8b4169f_0_6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71d8b4169f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a:t>So we thought about it and wondered...what will we do if you don’t have a micro:bit? Maybe you know about them, but they are in your Library learning commons at school or at the public library or makerspace. Can we still have fun with them? YES - the coding is done online, so all of you will be able to participate.</a:t>
            </a:r>
            <a:endParaRPr sz="18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71d8b4169f_0_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71d8b4169f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a:t>We usually work with kids and micro:bits in classrooms...not online...and I’m not an expert! We will be doing some learning together here - we might get stumped, solve problems together and fix bugs in our program. That’s the fun of coding.  I think more than anything I’m here to give you some tips about HOW to LEARN how to LEARN microbits. </a:t>
            </a:r>
            <a:endParaRPr sz="18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5f56bdaa85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5f56bdaa85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700"/>
              <a:t>One of the things that I do when I’m learning something new is check with my online learning network. I follow the microbit edu account and the hashtag microbit and I follow other educators who are also using microbits. Many of the things that Amanda and Melanie do involve tying your favourite stories and books to design challenges and I find that really fun...because I love books and coding...so you might have some fun ideas about how you could combine what you are reading at home with coding! </a:t>
            </a:r>
            <a:endParaRPr sz="1700"/>
          </a:p>
          <a:p>
            <a:pPr marL="0" lvl="0" indent="0" algn="l" rtl="0">
              <a:spcBef>
                <a:spcPts val="0"/>
              </a:spcBef>
              <a:spcAft>
                <a:spcPts val="0"/>
              </a:spcAft>
              <a:buNone/>
            </a:pPr>
            <a:endParaRPr sz="17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71d8b4169f_0_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71d8b4169f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700"/>
              <a:t>The other thing I’m always looking for are the ways people use technology for GOOD! And this is really the inspiration for this session today. My friends Doug, Andrew and Jeremy work for a company called Inksmith3D. What do you think the 3D stands for in that name? If you guessed 3D printing you are correct! They just got their Health Canada certification to be making masks for the covid front line workers we are so proud of them! They are partners with us on Code to Learn to provide micro:bits and Climate Action kits that work with them. So...you might be interested in technology like they are, and also interesting in one day using tech to make the world a better place - we love that! </a:t>
            </a:r>
            <a:endParaRPr sz="17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55bb4e7bff_0_3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55bb4e7bff_0_3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71d8b4169f_0_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71d8b4169f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71d8b4169f_0_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71d8b4169f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71d8b4169f_0_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71d8b4169f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50c7dcf905_0_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50c7dcf905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71d8b4169f_0_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71d8b4169f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71d8b4169f_0_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71d8b4169f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r>
              <a:rPr lang="en"/>
              <a:t>What positive messages might we be wanting to send to the people in our lives? A thank you, a hello, an I love you, a joke….</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71d8b4169f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71d8b4169f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a:t>Sharing spaces - we don’t have our usual routines, we might be crowded - everyone will have different moods at different times. </a:t>
            </a:r>
            <a:endParaRPr sz="1600"/>
          </a:p>
          <a:p>
            <a:pPr marL="0" lvl="0" indent="0" algn="l" rtl="0">
              <a:spcBef>
                <a:spcPts val="0"/>
              </a:spcBef>
              <a:spcAft>
                <a:spcPts val="0"/>
              </a:spcAft>
              <a:buNone/>
            </a:pPr>
            <a:r>
              <a:rPr lang="en" sz="1600"/>
              <a:t>All of our feelings are ok to have - it’s better if we can talk about them too...</a:t>
            </a:r>
            <a:endParaRPr sz="16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71d8b4169f_0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71d8b4169f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71d8b4169f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71d8b4169f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71d8b4169f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71d8b4169f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71d8b4169f_0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71d8b4169f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55bb4e7bff_0_18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55bb4e7bff_0_18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71d8b4169f_0_1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71d8b4169f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71d8b4169f_0_1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71d8b4169f_0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ustom layout 1">
  <p:cSld name="AUTOLAYOUT_1">
    <p:spTree>
      <p:nvGrpSpPr>
        <p:cNvPr id="1" name="Shape 50"/>
        <p:cNvGrpSpPr/>
        <p:nvPr/>
      </p:nvGrpSpPr>
      <p:grpSpPr>
        <a:xfrm>
          <a:off x="0" y="0"/>
          <a:ext cx="0" cy="0"/>
          <a:chOff x="0" y="0"/>
          <a:chExt cx="0" cy="0"/>
        </a:xfrm>
      </p:grpSpPr>
      <p:sp>
        <p:nvSpPr>
          <p:cNvPr id="51" name="Google Shape;51;p13"/>
          <p:cNvSpPr/>
          <p:nvPr/>
        </p:nvSpPr>
        <p:spPr>
          <a:xfrm>
            <a:off x="0" y="0"/>
            <a:ext cx="91440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3"/>
          <p:cNvSpPr/>
          <p:nvPr/>
        </p:nvSpPr>
        <p:spPr>
          <a:xfrm flipH="1">
            <a:off x="3225000" y="1448425"/>
            <a:ext cx="5919000" cy="36951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13"/>
          <p:cNvSpPr/>
          <p:nvPr/>
        </p:nvSpPr>
        <p:spPr>
          <a:xfrm flipH="1">
            <a:off x="3397800" y="1448425"/>
            <a:ext cx="5746200" cy="3695100"/>
          </a:xfrm>
          <a:prstGeom prst="rtTriangle">
            <a:avLst/>
          </a:pr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3"/>
          <p:cNvSpPr/>
          <p:nvPr/>
        </p:nvSpPr>
        <p:spPr>
          <a:xfrm flipH="1">
            <a:off x="3836700" y="1448475"/>
            <a:ext cx="5307300" cy="3695100"/>
          </a:xfrm>
          <a:prstGeom prst="rtTriangl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3"/>
          <p:cNvSpPr txBox="1">
            <a:spLocks noGrp="1"/>
          </p:cNvSpPr>
          <p:nvPr>
            <p:ph type="ctrTitle"/>
          </p:nvPr>
        </p:nvSpPr>
        <p:spPr>
          <a:xfrm>
            <a:off x="335250" y="932100"/>
            <a:ext cx="5508300" cy="1655700"/>
          </a:xfrm>
          <a:prstGeom prst="rect">
            <a:avLst/>
          </a:prstGeom>
          <a:noFill/>
        </p:spPr>
        <p:txBody>
          <a:bodyPr spcFirstLastPara="1" wrap="square" lIns="91425" tIns="91425" rIns="91425" bIns="91425" anchor="b" anchorCtr="0">
            <a:noAutofit/>
          </a:bodyPr>
          <a:lstStyle>
            <a:lvl1pPr lvl="0" algn="l">
              <a:lnSpc>
                <a:spcPct val="100000"/>
              </a:lnSpc>
              <a:spcBef>
                <a:spcPts val="0"/>
              </a:spcBef>
              <a:spcAft>
                <a:spcPts val="0"/>
              </a:spcAft>
              <a:buClr>
                <a:schemeClr val="dk1"/>
              </a:buClr>
              <a:buSzPts val="5200"/>
              <a:buNone/>
              <a:defRPr sz="5200" b="1">
                <a:solidFill>
                  <a:schemeClr val="dk1"/>
                </a:solidFill>
              </a:defRPr>
            </a:lvl1pPr>
            <a:lvl2pPr lvl="1" algn="l">
              <a:lnSpc>
                <a:spcPct val="100000"/>
              </a:lnSpc>
              <a:spcBef>
                <a:spcPts val="0"/>
              </a:spcBef>
              <a:spcAft>
                <a:spcPts val="0"/>
              </a:spcAft>
              <a:buClr>
                <a:schemeClr val="dk1"/>
              </a:buClr>
              <a:buSzPts val="5200"/>
              <a:buNone/>
              <a:defRPr sz="5200" b="1">
                <a:solidFill>
                  <a:schemeClr val="dk1"/>
                </a:solidFill>
              </a:defRPr>
            </a:lvl2pPr>
            <a:lvl3pPr lvl="2" algn="l">
              <a:lnSpc>
                <a:spcPct val="100000"/>
              </a:lnSpc>
              <a:spcBef>
                <a:spcPts val="0"/>
              </a:spcBef>
              <a:spcAft>
                <a:spcPts val="0"/>
              </a:spcAft>
              <a:buClr>
                <a:schemeClr val="dk1"/>
              </a:buClr>
              <a:buSzPts val="5200"/>
              <a:buNone/>
              <a:defRPr sz="5200" b="1">
                <a:solidFill>
                  <a:schemeClr val="dk1"/>
                </a:solidFill>
              </a:defRPr>
            </a:lvl3pPr>
            <a:lvl4pPr lvl="3" algn="l">
              <a:lnSpc>
                <a:spcPct val="100000"/>
              </a:lnSpc>
              <a:spcBef>
                <a:spcPts val="0"/>
              </a:spcBef>
              <a:spcAft>
                <a:spcPts val="0"/>
              </a:spcAft>
              <a:buClr>
                <a:schemeClr val="dk1"/>
              </a:buClr>
              <a:buSzPts val="5200"/>
              <a:buNone/>
              <a:defRPr sz="5200" b="1">
                <a:solidFill>
                  <a:schemeClr val="dk1"/>
                </a:solidFill>
              </a:defRPr>
            </a:lvl4pPr>
            <a:lvl5pPr lvl="4" algn="l">
              <a:lnSpc>
                <a:spcPct val="100000"/>
              </a:lnSpc>
              <a:spcBef>
                <a:spcPts val="0"/>
              </a:spcBef>
              <a:spcAft>
                <a:spcPts val="0"/>
              </a:spcAft>
              <a:buClr>
                <a:schemeClr val="dk1"/>
              </a:buClr>
              <a:buSzPts val="5200"/>
              <a:buNone/>
              <a:defRPr sz="5200" b="1">
                <a:solidFill>
                  <a:schemeClr val="dk1"/>
                </a:solidFill>
              </a:defRPr>
            </a:lvl5pPr>
            <a:lvl6pPr lvl="5" algn="l">
              <a:lnSpc>
                <a:spcPct val="100000"/>
              </a:lnSpc>
              <a:spcBef>
                <a:spcPts val="0"/>
              </a:spcBef>
              <a:spcAft>
                <a:spcPts val="0"/>
              </a:spcAft>
              <a:buClr>
                <a:schemeClr val="dk1"/>
              </a:buClr>
              <a:buSzPts val="5200"/>
              <a:buNone/>
              <a:defRPr sz="5200" b="1">
                <a:solidFill>
                  <a:schemeClr val="dk1"/>
                </a:solidFill>
              </a:defRPr>
            </a:lvl6pPr>
            <a:lvl7pPr lvl="6" algn="l">
              <a:lnSpc>
                <a:spcPct val="100000"/>
              </a:lnSpc>
              <a:spcBef>
                <a:spcPts val="0"/>
              </a:spcBef>
              <a:spcAft>
                <a:spcPts val="0"/>
              </a:spcAft>
              <a:buClr>
                <a:schemeClr val="dk1"/>
              </a:buClr>
              <a:buSzPts val="5200"/>
              <a:buNone/>
              <a:defRPr sz="5200" b="1">
                <a:solidFill>
                  <a:schemeClr val="dk1"/>
                </a:solidFill>
              </a:defRPr>
            </a:lvl7pPr>
            <a:lvl8pPr lvl="7" algn="l">
              <a:lnSpc>
                <a:spcPct val="100000"/>
              </a:lnSpc>
              <a:spcBef>
                <a:spcPts val="0"/>
              </a:spcBef>
              <a:spcAft>
                <a:spcPts val="0"/>
              </a:spcAft>
              <a:buClr>
                <a:schemeClr val="dk1"/>
              </a:buClr>
              <a:buSzPts val="5200"/>
              <a:buNone/>
              <a:defRPr sz="5200" b="1">
                <a:solidFill>
                  <a:schemeClr val="dk1"/>
                </a:solidFill>
              </a:defRPr>
            </a:lvl8pPr>
            <a:lvl9pPr lvl="8" algn="l">
              <a:lnSpc>
                <a:spcPct val="100000"/>
              </a:lnSpc>
              <a:spcBef>
                <a:spcPts val="0"/>
              </a:spcBef>
              <a:spcAft>
                <a:spcPts val="0"/>
              </a:spcAft>
              <a:buClr>
                <a:schemeClr val="dk1"/>
              </a:buClr>
              <a:buSzPts val="5200"/>
              <a:buNone/>
              <a:defRPr sz="5200" b="1">
                <a:solidFill>
                  <a:schemeClr val="dk1"/>
                </a:solidFill>
              </a:defRPr>
            </a:lvl9pPr>
          </a:lstStyle>
          <a:p>
            <a:endParaRPr/>
          </a:p>
        </p:txBody>
      </p:sp>
      <p:sp>
        <p:nvSpPr>
          <p:cNvPr id="56" name="Google Shape;56;p13"/>
          <p:cNvSpPr txBox="1">
            <a:spLocks noGrp="1"/>
          </p:cNvSpPr>
          <p:nvPr>
            <p:ph type="subTitle" idx="1"/>
          </p:nvPr>
        </p:nvSpPr>
        <p:spPr>
          <a:xfrm>
            <a:off x="335250" y="2727850"/>
            <a:ext cx="3914700" cy="1612500"/>
          </a:xfrm>
          <a:prstGeom prst="rect">
            <a:avLst/>
          </a:prstGeom>
          <a:noFill/>
        </p:spPr>
        <p:txBody>
          <a:bodyPr spcFirstLastPara="1" wrap="square" lIns="91425" tIns="91425" rIns="91425" bIns="91425" anchor="t" anchorCtr="0">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a:endParaRPr/>
          </a:p>
        </p:txBody>
      </p:sp>
      <p:sp>
        <p:nvSpPr>
          <p:cNvPr id="57" name="Google Shape;57;p13"/>
          <p:cNvSpPr txBox="1">
            <a:spLocks noGrp="1"/>
          </p:cNvSpPr>
          <p:nvPr>
            <p:ph type="sldNum" idx="12"/>
          </p:nvPr>
        </p:nvSpPr>
        <p:spPr>
          <a:xfrm>
            <a:off x="8472458" y="4663217"/>
            <a:ext cx="548700" cy="393600"/>
          </a:xfrm>
          <a:prstGeom prst="rect">
            <a:avLst/>
          </a:prstGeom>
          <a:noFill/>
        </p:spPr>
        <p:txBody>
          <a:bodyPr spcFirstLastPara="1" wrap="square" lIns="91425" tIns="91425" rIns="91425" bIns="91425" anchor="ctr" anchorCtr="0">
            <a:noAutofit/>
          </a:bodyPr>
          <a:lstStyle>
            <a:lvl1pPr lvl="0" algn="r">
              <a:lnSpc>
                <a:spcPct val="100000"/>
              </a:lnSpc>
              <a:spcAft>
                <a:spcPts val="0"/>
              </a:spcAft>
              <a:buNone/>
              <a:defRPr sz="1000">
                <a:solidFill>
                  <a:schemeClr val="lt1"/>
                </a:solidFill>
              </a:defRPr>
            </a:lvl1pPr>
            <a:lvl2pPr lvl="1" algn="r">
              <a:lnSpc>
                <a:spcPct val="100000"/>
              </a:lnSpc>
              <a:spcAft>
                <a:spcPts val="0"/>
              </a:spcAft>
              <a:buNone/>
              <a:defRPr sz="1000">
                <a:solidFill>
                  <a:schemeClr val="lt1"/>
                </a:solidFill>
              </a:defRPr>
            </a:lvl2pPr>
            <a:lvl3pPr lvl="2" algn="r">
              <a:lnSpc>
                <a:spcPct val="100000"/>
              </a:lnSpc>
              <a:spcAft>
                <a:spcPts val="0"/>
              </a:spcAft>
              <a:buNone/>
              <a:defRPr sz="1000">
                <a:solidFill>
                  <a:schemeClr val="lt1"/>
                </a:solidFill>
              </a:defRPr>
            </a:lvl3pPr>
            <a:lvl4pPr lvl="3" algn="r">
              <a:lnSpc>
                <a:spcPct val="100000"/>
              </a:lnSpc>
              <a:spcAft>
                <a:spcPts val="0"/>
              </a:spcAft>
              <a:buNone/>
              <a:defRPr sz="1000">
                <a:solidFill>
                  <a:schemeClr val="lt1"/>
                </a:solidFill>
              </a:defRPr>
            </a:lvl4pPr>
            <a:lvl5pPr lvl="4" algn="r">
              <a:lnSpc>
                <a:spcPct val="100000"/>
              </a:lnSpc>
              <a:spcAft>
                <a:spcPts val="0"/>
              </a:spcAft>
              <a:buNone/>
              <a:defRPr sz="1000">
                <a:solidFill>
                  <a:schemeClr val="lt1"/>
                </a:solidFill>
              </a:defRPr>
            </a:lvl5pPr>
            <a:lvl6pPr lvl="5" algn="r">
              <a:lnSpc>
                <a:spcPct val="100000"/>
              </a:lnSpc>
              <a:spcAft>
                <a:spcPts val="0"/>
              </a:spcAft>
              <a:buNone/>
              <a:defRPr sz="1000">
                <a:solidFill>
                  <a:schemeClr val="lt1"/>
                </a:solidFill>
              </a:defRPr>
            </a:lvl6pPr>
            <a:lvl7pPr lvl="6" algn="r">
              <a:lnSpc>
                <a:spcPct val="100000"/>
              </a:lnSpc>
              <a:spcAft>
                <a:spcPts val="0"/>
              </a:spcAft>
              <a:buNone/>
              <a:defRPr sz="1000">
                <a:solidFill>
                  <a:schemeClr val="lt1"/>
                </a:solidFill>
              </a:defRPr>
            </a:lvl7pPr>
            <a:lvl8pPr lvl="7" algn="r">
              <a:lnSpc>
                <a:spcPct val="100000"/>
              </a:lnSpc>
              <a:spcAft>
                <a:spcPts val="0"/>
              </a:spcAft>
              <a:buNone/>
              <a:defRPr sz="1000">
                <a:solidFill>
                  <a:schemeClr val="lt1"/>
                </a:solidFill>
              </a:defRPr>
            </a:lvl8pPr>
            <a:lvl9pPr lvl="8" algn="r">
              <a:lnSpc>
                <a:spcPct val="100000"/>
              </a:lnSpc>
              <a:spcAft>
                <a:spcPts val="0"/>
              </a:spcAft>
              <a:buNone/>
              <a:defRPr sz="1000">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ustom layout 4">
  <p:cSld name="AUTOLAYOUT_6">
    <p:spTree>
      <p:nvGrpSpPr>
        <p:cNvPr id="1" name="Shape 58"/>
        <p:cNvGrpSpPr/>
        <p:nvPr/>
      </p:nvGrpSpPr>
      <p:grpSpPr>
        <a:xfrm>
          <a:off x="0" y="0"/>
          <a:ext cx="0" cy="0"/>
          <a:chOff x="0" y="0"/>
          <a:chExt cx="0" cy="0"/>
        </a:xfrm>
      </p:grpSpPr>
      <p:sp>
        <p:nvSpPr>
          <p:cNvPr id="59" name="Google Shape;59;p14"/>
          <p:cNvSpPr/>
          <p:nvPr/>
        </p:nvSpPr>
        <p:spPr>
          <a:xfrm rot="10800000">
            <a:off x="0" y="0"/>
            <a:ext cx="9144000" cy="51435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14"/>
          <p:cNvSpPr txBox="1">
            <a:spLocks noGrp="1"/>
          </p:cNvSpPr>
          <p:nvPr>
            <p:ph type="ctrTitle"/>
          </p:nvPr>
        </p:nvSpPr>
        <p:spPr>
          <a:xfrm>
            <a:off x="1487100" y="3411363"/>
            <a:ext cx="6169800" cy="740100"/>
          </a:xfrm>
          <a:prstGeom prst="rect">
            <a:avLst/>
          </a:prstGeom>
          <a:noFill/>
        </p:spPr>
        <p:txBody>
          <a:bodyPr spcFirstLastPara="1" wrap="square" lIns="91425" tIns="91425" rIns="91425" bIns="91425" anchor="b" anchorCtr="0">
            <a:noAutofit/>
          </a:bodyPr>
          <a:lstStyle>
            <a:lvl1pPr lvl="0" algn="ctr">
              <a:lnSpc>
                <a:spcPct val="100000"/>
              </a:lnSpc>
              <a:spcBef>
                <a:spcPts val="0"/>
              </a:spcBef>
              <a:spcAft>
                <a:spcPts val="0"/>
              </a:spcAft>
              <a:buClr>
                <a:srgbClr val="004877"/>
              </a:buClr>
              <a:buSzPts val="3000"/>
              <a:buNone/>
              <a:defRPr sz="3000" b="1">
                <a:solidFill>
                  <a:srgbClr val="004877"/>
                </a:solidFill>
              </a:defRPr>
            </a:lvl1pPr>
            <a:lvl2pPr lvl="1" algn="ctr">
              <a:lnSpc>
                <a:spcPct val="100000"/>
              </a:lnSpc>
              <a:spcBef>
                <a:spcPts val="0"/>
              </a:spcBef>
              <a:spcAft>
                <a:spcPts val="0"/>
              </a:spcAft>
              <a:buClr>
                <a:srgbClr val="004877"/>
              </a:buClr>
              <a:buSzPts val="3000"/>
              <a:buNone/>
              <a:defRPr sz="3000" b="1">
                <a:solidFill>
                  <a:srgbClr val="004877"/>
                </a:solidFill>
              </a:defRPr>
            </a:lvl2pPr>
            <a:lvl3pPr lvl="2" algn="ctr">
              <a:lnSpc>
                <a:spcPct val="100000"/>
              </a:lnSpc>
              <a:spcBef>
                <a:spcPts val="0"/>
              </a:spcBef>
              <a:spcAft>
                <a:spcPts val="0"/>
              </a:spcAft>
              <a:buClr>
                <a:srgbClr val="004877"/>
              </a:buClr>
              <a:buSzPts val="3000"/>
              <a:buNone/>
              <a:defRPr sz="3000" b="1">
                <a:solidFill>
                  <a:srgbClr val="004877"/>
                </a:solidFill>
              </a:defRPr>
            </a:lvl3pPr>
            <a:lvl4pPr lvl="3" algn="ctr">
              <a:lnSpc>
                <a:spcPct val="100000"/>
              </a:lnSpc>
              <a:spcBef>
                <a:spcPts val="0"/>
              </a:spcBef>
              <a:spcAft>
                <a:spcPts val="0"/>
              </a:spcAft>
              <a:buClr>
                <a:srgbClr val="004877"/>
              </a:buClr>
              <a:buSzPts val="3000"/>
              <a:buNone/>
              <a:defRPr sz="3000" b="1">
                <a:solidFill>
                  <a:srgbClr val="004877"/>
                </a:solidFill>
              </a:defRPr>
            </a:lvl4pPr>
            <a:lvl5pPr lvl="4" algn="ctr">
              <a:lnSpc>
                <a:spcPct val="100000"/>
              </a:lnSpc>
              <a:spcBef>
                <a:spcPts val="0"/>
              </a:spcBef>
              <a:spcAft>
                <a:spcPts val="0"/>
              </a:spcAft>
              <a:buClr>
                <a:srgbClr val="004877"/>
              </a:buClr>
              <a:buSzPts val="3000"/>
              <a:buNone/>
              <a:defRPr sz="3000" b="1">
                <a:solidFill>
                  <a:srgbClr val="004877"/>
                </a:solidFill>
              </a:defRPr>
            </a:lvl5pPr>
            <a:lvl6pPr lvl="5" algn="ctr">
              <a:lnSpc>
                <a:spcPct val="100000"/>
              </a:lnSpc>
              <a:spcBef>
                <a:spcPts val="0"/>
              </a:spcBef>
              <a:spcAft>
                <a:spcPts val="0"/>
              </a:spcAft>
              <a:buClr>
                <a:srgbClr val="004877"/>
              </a:buClr>
              <a:buSzPts val="3000"/>
              <a:buNone/>
              <a:defRPr sz="3000" b="1">
                <a:solidFill>
                  <a:srgbClr val="004877"/>
                </a:solidFill>
              </a:defRPr>
            </a:lvl6pPr>
            <a:lvl7pPr lvl="6" algn="ctr">
              <a:lnSpc>
                <a:spcPct val="100000"/>
              </a:lnSpc>
              <a:spcBef>
                <a:spcPts val="0"/>
              </a:spcBef>
              <a:spcAft>
                <a:spcPts val="0"/>
              </a:spcAft>
              <a:buClr>
                <a:srgbClr val="004877"/>
              </a:buClr>
              <a:buSzPts val="3000"/>
              <a:buNone/>
              <a:defRPr sz="3000" b="1">
                <a:solidFill>
                  <a:srgbClr val="004877"/>
                </a:solidFill>
              </a:defRPr>
            </a:lvl7pPr>
            <a:lvl8pPr lvl="7" algn="ctr">
              <a:lnSpc>
                <a:spcPct val="100000"/>
              </a:lnSpc>
              <a:spcBef>
                <a:spcPts val="0"/>
              </a:spcBef>
              <a:spcAft>
                <a:spcPts val="0"/>
              </a:spcAft>
              <a:buClr>
                <a:srgbClr val="004877"/>
              </a:buClr>
              <a:buSzPts val="3000"/>
              <a:buNone/>
              <a:defRPr sz="3000" b="1">
                <a:solidFill>
                  <a:srgbClr val="004877"/>
                </a:solidFill>
              </a:defRPr>
            </a:lvl8pPr>
            <a:lvl9pPr lvl="8" algn="ctr">
              <a:lnSpc>
                <a:spcPct val="100000"/>
              </a:lnSpc>
              <a:spcBef>
                <a:spcPts val="0"/>
              </a:spcBef>
              <a:spcAft>
                <a:spcPts val="0"/>
              </a:spcAft>
              <a:buClr>
                <a:srgbClr val="004877"/>
              </a:buClr>
              <a:buSzPts val="3000"/>
              <a:buNone/>
              <a:defRPr sz="3000" b="1">
                <a:solidFill>
                  <a:srgbClr val="004877"/>
                </a:solidFill>
              </a:defRPr>
            </a:lvl9pPr>
          </a:lstStyle>
          <a:p>
            <a:endParaRPr/>
          </a:p>
        </p:txBody>
      </p:sp>
      <p:sp>
        <p:nvSpPr>
          <p:cNvPr id="61" name="Google Shape;61;p14"/>
          <p:cNvSpPr txBox="1">
            <a:spLocks noGrp="1"/>
          </p:cNvSpPr>
          <p:nvPr>
            <p:ph type="subTitle" idx="1"/>
          </p:nvPr>
        </p:nvSpPr>
        <p:spPr>
          <a:xfrm>
            <a:off x="1487100" y="4192475"/>
            <a:ext cx="6169800" cy="571800"/>
          </a:xfrm>
          <a:prstGeom prst="rect">
            <a:avLst/>
          </a:prstGeom>
          <a:noFill/>
        </p:spPr>
        <p:txBody>
          <a:bodyPr spcFirstLastPara="1" wrap="square" lIns="91425" tIns="91425" rIns="91425" bIns="91425" anchor="t" anchorCtr="0">
            <a:noAutofit/>
          </a:bodyPr>
          <a:lstStyle>
            <a:lvl1pPr lvl="0" algn="ctr">
              <a:lnSpc>
                <a:spcPct val="100000"/>
              </a:lnSpc>
              <a:spcBef>
                <a:spcPts val="0"/>
              </a:spcBef>
              <a:spcAft>
                <a:spcPts val="0"/>
              </a:spcAft>
              <a:buClr>
                <a:srgbClr val="C56706"/>
              </a:buClr>
              <a:buSzPts val="1800"/>
              <a:buNone/>
              <a:defRPr sz="1800">
                <a:solidFill>
                  <a:srgbClr val="C56706"/>
                </a:solidFill>
              </a:defRPr>
            </a:lvl1pPr>
            <a:lvl2pPr lvl="1" algn="ctr">
              <a:lnSpc>
                <a:spcPct val="100000"/>
              </a:lnSpc>
              <a:spcBef>
                <a:spcPts val="0"/>
              </a:spcBef>
              <a:spcAft>
                <a:spcPts val="0"/>
              </a:spcAft>
              <a:buClr>
                <a:srgbClr val="C56706"/>
              </a:buClr>
              <a:buSzPts val="1800"/>
              <a:buNone/>
              <a:defRPr sz="1800">
                <a:solidFill>
                  <a:srgbClr val="C56706"/>
                </a:solidFill>
              </a:defRPr>
            </a:lvl2pPr>
            <a:lvl3pPr lvl="2" algn="ctr">
              <a:lnSpc>
                <a:spcPct val="100000"/>
              </a:lnSpc>
              <a:spcBef>
                <a:spcPts val="0"/>
              </a:spcBef>
              <a:spcAft>
                <a:spcPts val="0"/>
              </a:spcAft>
              <a:buClr>
                <a:srgbClr val="C56706"/>
              </a:buClr>
              <a:buSzPts val="1800"/>
              <a:buNone/>
              <a:defRPr sz="1800">
                <a:solidFill>
                  <a:srgbClr val="C56706"/>
                </a:solidFill>
              </a:defRPr>
            </a:lvl3pPr>
            <a:lvl4pPr lvl="3" algn="ctr">
              <a:lnSpc>
                <a:spcPct val="100000"/>
              </a:lnSpc>
              <a:spcBef>
                <a:spcPts val="0"/>
              </a:spcBef>
              <a:spcAft>
                <a:spcPts val="0"/>
              </a:spcAft>
              <a:buClr>
                <a:srgbClr val="C56706"/>
              </a:buClr>
              <a:buSzPts val="1800"/>
              <a:buNone/>
              <a:defRPr sz="1800">
                <a:solidFill>
                  <a:srgbClr val="C56706"/>
                </a:solidFill>
              </a:defRPr>
            </a:lvl4pPr>
            <a:lvl5pPr lvl="4" algn="ctr">
              <a:lnSpc>
                <a:spcPct val="100000"/>
              </a:lnSpc>
              <a:spcBef>
                <a:spcPts val="0"/>
              </a:spcBef>
              <a:spcAft>
                <a:spcPts val="0"/>
              </a:spcAft>
              <a:buClr>
                <a:srgbClr val="C56706"/>
              </a:buClr>
              <a:buSzPts val="1800"/>
              <a:buNone/>
              <a:defRPr sz="1800">
                <a:solidFill>
                  <a:srgbClr val="C56706"/>
                </a:solidFill>
              </a:defRPr>
            </a:lvl5pPr>
            <a:lvl6pPr lvl="5" algn="ctr">
              <a:lnSpc>
                <a:spcPct val="100000"/>
              </a:lnSpc>
              <a:spcBef>
                <a:spcPts val="0"/>
              </a:spcBef>
              <a:spcAft>
                <a:spcPts val="0"/>
              </a:spcAft>
              <a:buClr>
                <a:srgbClr val="C56706"/>
              </a:buClr>
              <a:buSzPts val="1800"/>
              <a:buNone/>
              <a:defRPr sz="1800">
                <a:solidFill>
                  <a:srgbClr val="C56706"/>
                </a:solidFill>
              </a:defRPr>
            </a:lvl6pPr>
            <a:lvl7pPr lvl="6" algn="ctr">
              <a:lnSpc>
                <a:spcPct val="100000"/>
              </a:lnSpc>
              <a:spcBef>
                <a:spcPts val="0"/>
              </a:spcBef>
              <a:spcAft>
                <a:spcPts val="0"/>
              </a:spcAft>
              <a:buClr>
                <a:srgbClr val="C56706"/>
              </a:buClr>
              <a:buSzPts val="1800"/>
              <a:buNone/>
              <a:defRPr sz="1800">
                <a:solidFill>
                  <a:srgbClr val="C56706"/>
                </a:solidFill>
              </a:defRPr>
            </a:lvl7pPr>
            <a:lvl8pPr lvl="7" algn="ctr">
              <a:lnSpc>
                <a:spcPct val="100000"/>
              </a:lnSpc>
              <a:spcBef>
                <a:spcPts val="0"/>
              </a:spcBef>
              <a:spcAft>
                <a:spcPts val="0"/>
              </a:spcAft>
              <a:buClr>
                <a:srgbClr val="C56706"/>
              </a:buClr>
              <a:buSzPts val="1800"/>
              <a:buNone/>
              <a:defRPr sz="1800">
                <a:solidFill>
                  <a:srgbClr val="C56706"/>
                </a:solidFill>
              </a:defRPr>
            </a:lvl8pPr>
            <a:lvl9pPr lvl="8" algn="ctr">
              <a:lnSpc>
                <a:spcPct val="100000"/>
              </a:lnSpc>
              <a:spcBef>
                <a:spcPts val="0"/>
              </a:spcBef>
              <a:spcAft>
                <a:spcPts val="0"/>
              </a:spcAft>
              <a:buClr>
                <a:srgbClr val="C56706"/>
              </a:buClr>
              <a:buSzPts val="1800"/>
              <a:buNone/>
              <a:defRPr sz="1800">
                <a:solidFill>
                  <a:srgbClr val="C56706"/>
                </a:solidFill>
              </a:defRPr>
            </a:lvl9pPr>
          </a:lstStyle>
          <a:p>
            <a:endParaRPr/>
          </a:p>
        </p:txBody>
      </p:sp>
      <p:sp>
        <p:nvSpPr>
          <p:cNvPr id="62" name="Google Shape;62;p14"/>
          <p:cNvSpPr txBox="1">
            <a:spLocks noGrp="1"/>
          </p:cNvSpPr>
          <p:nvPr>
            <p:ph type="sldNum" idx="12"/>
          </p:nvPr>
        </p:nvSpPr>
        <p:spPr>
          <a:xfrm>
            <a:off x="8472458" y="4663217"/>
            <a:ext cx="548700" cy="393600"/>
          </a:xfrm>
          <a:prstGeom prst="rect">
            <a:avLst/>
          </a:prstGeom>
          <a:noFill/>
        </p:spPr>
        <p:txBody>
          <a:bodyPr spcFirstLastPara="1" wrap="square" lIns="91425" tIns="91425" rIns="91425" bIns="91425" anchor="ctr" anchorCtr="0">
            <a:noAutofit/>
          </a:bodyPr>
          <a:lstStyle>
            <a:lvl1pPr lvl="0" algn="r">
              <a:lnSpc>
                <a:spcPct val="100000"/>
              </a:lnSpc>
              <a:spcAft>
                <a:spcPts val="0"/>
              </a:spcAft>
              <a:buNone/>
              <a:defRPr sz="1000">
                <a:solidFill>
                  <a:srgbClr val="434343"/>
                </a:solidFill>
              </a:defRPr>
            </a:lvl1pPr>
            <a:lvl2pPr lvl="1" algn="r">
              <a:lnSpc>
                <a:spcPct val="100000"/>
              </a:lnSpc>
              <a:spcAft>
                <a:spcPts val="0"/>
              </a:spcAft>
              <a:buNone/>
              <a:defRPr sz="1000">
                <a:solidFill>
                  <a:srgbClr val="434343"/>
                </a:solidFill>
              </a:defRPr>
            </a:lvl2pPr>
            <a:lvl3pPr lvl="2" algn="r">
              <a:lnSpc>
                <a:spcPct val="100000"/>
              </a:lnSpc>
              <a:spcAft>
                <a:spcPts val="0"/>
              </a:spcAft>
              <a:buNone/>
              <a:defRPr sz="1000">
                <a:solidFill>
                  <a:srgbClr val="434343"/>
                </a:solidFill>
              </a:defRPr>
            </a:lvl3pPr>
            <a:lvl4pPr lvl="3" algn="r">
              <a:lnSpc>
                <a:spcPct val="100000"/>
              </a:lnSpc>
              <a:spcAft>
                <a:spcPts val="0"/>
              </a:spcAft>
              <a:buNone/>
              <a:defRPr sz="1000">
                <a:solidFill>
                  <a:srgbClr val="434343"/>
                </a:solidFill>
              </a:defRPr>
            </a:lvl4pPr>
            <a:lvl5pPr lvl="4" algn="r">
              <a:lnSpc>
                <a:spcPct val="100000"/>
              </a:lnSpc>
              <a:spcAft>
                <a:spcPts val="0"/>
              </a:spcAft>
              <a:buNone/>
              <a:defRPr sz="1000">
                <a:solidFill>
                  <a:srgbClr val="434343"/>
                </a:solidFill>
              </a:defRPr>
            </a:lvl5pPr>
            <a:lvl6pPr lvl="5" algn="r">
              <a:lnSpc>
                <a:spcPct val="100000"/>
              </a:lnSpc>
              <a:spcAft>
                <a:spcPts val="0"/>
              </a:spcAft>
              <a:buNone/>
              <a:defRPr sz="1000">
                <a:solidFill>
                  <a:srgbClr val="434343"/>
                </a:solidFill>
              </a:defRPr>
            </a:lvl6pPr>
            <a:lvl7pPr lvl="6" algn="r">
              <a:lnSpc>
                <a:spcPct val="100000"/>
              </a:lnSpc>
              <a:spcAft>
                <a:spcPts val="0"/>
              </a:spcAft>
              <a:buNone/>
              <a:defRPr sz="1000">
                <a:solidFill>
                  <a:srgbClr val="434343"/>
                </a:solidFill>
              </a:defRPr>
            </a:lvl7pPr>
            <a:lvl8pPr lvl="7" algn="r">
              <a:lnSpc>
                <a:spcPct val="100000"/>
              </a:lnSpc>
              <a:spcAft>
                <a:spcPts val="0"/>
              </a:spcAft>
              <a:buNone/>
              <a:defRPr sz="1000">
                <a:solidFill>
                  <a:srgbClr val="434343"/>
                </a:solidFill>
              </a:defRPr>
            </a:lvl8pPr>
            <a:lvl9pPr lvl="8" algn="r">
              <a:lnSpc>
                <a:spcPct val="100000"/>
              </a:lnSpc>
              <a:spcAft>
                <a:spcPts val="0"/>
              </a:spcAft>
              <a:buNone/>
              <a:defRPr sz="1000">
                <a:solidFill>
                  <a:srgbClr val="434343"/>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FFFFFF"/>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7.gif"/><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hyperlink" Target="mailto:peter@codetolearn.ca" TargetMode="External"/><Relationship Id="rId10" Type="http://schemas.openxmlformats.org/officeDocument/2006/relationships/hyperlink" Target="http://microbit.org" TargetMode="External"/><Relationship Id="rId4" Type="http://schemas.openxmlformats.org/officeDocument/2006/relationships/hyperlink" Target="mailto:bsherry@takingitglobal.org" TargetMode="External"/><Relationship Id="rId9" Type="http://schemas.openxmlformats.org/officeDocument/2006/relationships/hyperlink" Target="http://lynxcoding.club"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hyperlink" Target="http://www.youtube.com/watch?v=Wuza5WXiMkc" TargetMode="External"/><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21.jp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hyperlink" Target="https://makecode.microbit.org/"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9.png"/><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11.xml"/><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hyperlink" Target="https://makecode.microbit.org/projects/salute" TargetMode="External"/><Relationship Id="rId2" Type="http://schemas.openxmlformats.org/officeDocument/2006/relationships/notesSlide" Target="../notesSlides/notesSlide18.xml"/><Relationship Id="rId1" Type="http://schemas.openxmlformats.org/officeDocument/2006/relationships/slideLayout" Target="../slideLayouts/slideLayout11.xml"/><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hyperlink" Target="http://drive.google.com/file/d/16fMslsKKutLBHoTUjOkVoT2iNtob1EEw/view" TargetMode="External"/><Relationship Id="rId2" Type="http://schemas.openxmlformats.org/officeDocument/2006/relationships/notesSlide" Target="../notesSlides/notesSlide21.xml"/><Relationship Id="rId1" Type="http://schemas.openxmlformats.org/officeDocument/2006/relationships/slideLayout" Target="../slideLayouts/slideLayout13.xml"/><Relationship Id="rId6" Type="http://schemas.openxmlformats.org/officeDocument/2006/relationships/image" Target="../media/image37.jpg"/><Relationship Id="rId5" Type="http://schemas.openxmlformats.org/officeDocument/2006/relationships/hyperlink" Target="http://drive.google.com/file/d/1aTpH8H0DCB95BExnaGs4YFHjuxsK04ij/view" TargetMode="External"/><Relationship Id="rId4" Type="http://schemas.openxmlformats.org/officeDocument/2006/relationships/image" Target="../media/image36.jpg"/></Relationships>
</file>

<file path=ppt/slides/_rels/slide2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3.xml"/><Relationship Id="rId1" Type="http://schemas.openxmlformats.org/officeDocument/2006/relationships/slideLayout" Target="../slideLayouts/slideLayout11.xml"/><Relationship Id="rId4" Type="http://schemas.openxmlformats.org/officeDocument/2006/relationships/hyperlink" Target="https://makecode.microbit.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pic>
        <p:nvPicPr>
          <p:cNvPr id="67" name="Google Shape;67;p15"/>
          <p:cNvPicPr preferRelativeResize="0"/>
          <p:nvPr/>
        </p:nvPicPr>
        <p:blipFill>
          <a:blip r:embed="rId3">
            <a:alphaModFix/>
          </a:blip>
          <a:stretch>
            <a:fillRect/>
          </a:stretch>
        </p:blipFill>
        <p:spPr>
          <a:xfrm>
            <a:off x="0" y="0"/>
            <a:ext cx="9147394" cy="5143501"/>
          </a:xfrm>
          <a:prstGeom prst="rect">
            <a:avLst/>
          </a:prstGeom>
          <a:noFill/>
          <a:ln>
            <a:noFill/>
          </a:ln>
        </p:spPr>
      </p:pic>
      <p:pic>
        <p:nvPicPr>
          <p:cNvPr id="68" name="Google Shape;68;p15"/>
          <p:cNvPicPr preferRelativeResize="0"/>
          <p:nvPr/>
        </p:nvPicPr>
        <p:blipFill>
          <a:blip r:embed="rId4">
            <a:alphaModFix/>
          </a:blip>
          <a:stretch>
            <a:fillRect/>
          </a:stretch>
        </p:blipFill>
        <p:spPr>
          <a:xfrm>
            <a:off x="956463" y="3667849"/>
            <a:ext cx="7231082" cy="1274850"/>
          </a:xfrm>
          <a:prstGeom prst="rect">
            <a:avLst/>
          </a:prstGeom>
          <a:noFill/>
          <a:ln>
            <a:noFill/>
          </a:ln>
        </p:spPr>
      </p:pic>
      <p:pic>
        <p:nvPicPr>
          <p:cNvPr id="69" name="Google Shape;69;p15"/>
          <p:cNvPicPr preferRelativeResize="0"/>
          <p:nvPr/>
        </p:nvPicPr>
        <p:blipFill>
          <a:blip r:embed="rId5">
            <a:alphaModFix/>
          </a:blip>
          <a:stretch>
            <a:fillRect/>
          </a:stretch>
        </p:blipFill>
        <p:spPr>
          <a:xfrm>
            <a:off x="1700" y="-2"/>
            <a:ext cx="9144000" cy="1161355"/>
          </a:xfrm>
          <a:prstGeom prst="rect">
            <a:avLst/>
          </a:prstGeom>
          <a:noFill/>
          <a:ln>
            <a:noFill/>
          </a:ln>
        </p:spPr>
      </p:pic>
      <p:sp>
        <p:nvSpPr>
          <p:cNvPr id="70" name="Google Shape;70;p15"/>
          <p:cNvSpPr txBox="1"/>
          <p:nvPr/>
        </p:nvSpPr>
        <p:spPr>
          <a:xfrm>
            <a:off x="524625" y="3667850"/>
            <a:ext cx="2839800" cy="42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t>@CanCodeToLearn</a:t>
            </a:r>
            <a:endParaRPr sz="1800" b="1"/>
          </a:p>
        </p:txBody>
      </p:sp>
      <p:sp>
        <p:nvSpPr>
          <p:cNvPr id="71" name="Google Shape;71;p15"/>
          <p:cNvSpPr txBox="1"/>
          <p:nvPr/>
        </p:nvSpPr>
        <p:spPr>
          <a:xfrm>
            <a:off x="6504775" y="3667850"/>
            <a:ext cx="2322300" cy="42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t>#CanCodeToLearn</a:t>
            </a:r>
            <a:endParaRPr sz="1800" b="1"/>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pic>
        <p:nvPicPr>
          <p:cNvPr id="76" name="Google Shape;76;p16"/>
          <p:cNvPicPr preferRelativeResize="0"/>
          <p:nvPr/>
        </p:nvPicPr>
        <p:blipFill>
          <a:blip r:embed="rId3">
            <a:alphaModFix/>
          </a:blip>
          <a:stretch>
            <a:fillRect/>
          </a:stretch>
        </p:blipFill>
        <p:spPr>
          <a:xfrm>
            <a:off x="0" y="179763"/>
            <a:ext cx="9143998" cy="5141593"/>
          </a:xfrm>
          <a:prstGeom prst="rect">
            <a:avLst/>
          </a:prstGeom>
          <a:noFill/>
          <a:ln>
            <a:noFill/>
          </a:ln>
        </p:spPr>
      </p:pic>
      <p:sp>
        <p:nvSpPr>
          <p:cNvPr id="77" name="Google Shape;77;p16"/>
          <p:cNvSpPr txBox="1">
            <a:spLocks noGrp="1"/>
          </p:cNvSpPr>
          <p:nvPr>
            <p:ph type="title"/>
          </p:nvPr>
        </p:nvSpPr>
        <p:spPr>
          <a:xfrm>
            <a:off x="235500" y="1559850"/>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000" b="1">
                <a:solidFill>
                  <a:srgbClr val="80C458"/>
                </a:solidFill>
                <a:latin typeface="Barlow"/>
                <a:ea typeface="Barlow"/>
                <a:cs typeface="Barlow"/>
                <a:sym typeface="Barlow"/>
              </a:rPr>
              <a:t>LYNX &amp; micro:bit</a:t>
            </a:r>
            <a:endParaRPr sz="3000" b="1">
              <a:solidFill>
                <a:srgbClr val="80C458"/>
              </a:solidFill>
              <a:latin typeface="Barlow"/>
              <a:ea typeface="Barlow"/>
              <a:cs typeface="Barlow"/>
              <a:sym typeface="Barlow"/>
            </a:endParaRPr>
          </a:p>
        </p:txBody>
      </p:sp>
      <p:sp>
        <p:nvSpPr>
          <p:cNvPr id="78" name="Google Shape;78;p16"/>
          <p:cNvSpPr txBox="1">
            <a:spLocks noGrp="1"/>
          </p:cNvSpPr>
          <p:nvPr>
            <p:ph type="title"/>
          </p:nvPr>
        </p:nvSpPr>
        <p:spPr>
          <a:xfrm>
            <a:off x="311699" y="2325841"/>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000" b="1" dirty="0">
                <a:solidFill>
                  <a:srgbClr val="959FA3"/>
                </a:solidFill>
                <a:latin typeface="Barlow"/>
                <a:ea typeface="Barlow"/>
                <a:cs typeface="Barlow"/>
                <a:sym typeface="Barlow"/>
              </a:rPr>
              <a:t>WELCOME!</a:t>
            </a:r>
            <a:br>
              <a:rPr lang="en" sz="2000" b="1" dirty="0">
                <a:solidFill>
                  <a:srgbClr val="959FA3"/>
                </a:solidFill>
                <a:latin typeface="Barlow"/>
                <a:ea typeface="Barlow"/>
                <a:cs typeface="Barlow"/>
                <a:sym typeface="Barlow"/>
              </a:rPr>
            </a:br>
            <a:br>
              <a:rPr lang="en" sz="2000" b="1" dirty="0">
                <a:solidFill>
                  <a:srgbClr val="959FA3"/>
                </a:solidFill>
                <a:latin typeface="Barlow"/>
                <a:ea typeface="Barlow"/>
                <a:cs typeface="Barlow"/>
                <a:sym typeface="Barlow"/>
              </a:rPr>
            </a:br>
            <a:r>
              <a:rPr lang="en" sz="2000" b="1" dirty="0">
                <a:solidFill>
                  <a:srgbClr val="959FA3"/>
                </a:solidFill>
                <a:latin typeface="Barlow"/>
                <a:ea typeface="Barlow"/>
                <a:cs typeface="Barlow"/>
                <a:sym typeface="Barlow"/>
              </a:rPr>
              <a:t>Brenda Sherry – </a:t>
            </a:r>
            <a:r>
              <a:rPr lang="en" sz="2000" b="1" dirty="0">
                <a:solidFill>
                  <a:srgbClr val="959FA3"/>
                </a:solidFill>
                <a:latin typeface="Barlow"/>
                <a:ea typeface="Barlow"/>
                <a:cs typeface="Barlow"/>
                <a:sym typeface="Barlow"/>
                <a:hlinkClick r:id="rId4"/>
              </a:rPr>
              <a:t>bsherry@takingitglobal.org</a:t>
            </a:r>
            <a:br>
              <a:rPr lang="en" sz="2000" b="1" dirty="0">
                <a:solidFill>
                  <a:srgbClr val="959FA3"/>
                </a:solidFill>
                <a:latin typeface="Barlow"/>
                <a:ea typeface="Barlow"/>
                <a:cs typeface="Barlow"/>
                <a:sym typeface="Barlow"/>
              </a:rPr>
            </a:br>
            <a:r>
              <a:rPr lang="en" sz="2000" b="1" dirty="0">
                <a:solidFill>
                  <a:srgbClr val="959FA3"/>
                </a:solidFill>
                <a:latin typeface="Barlow"/>
                <a:ea typeface="Barlow"/>
                <a:cs typeface="Barlow"/>
                <a:sym typeface="Barlow"/>
              </a:rPr>
              <a:t>Peter Skillen – </a:t>
            </a:r>
            <a:r>
              <a:rPr lang="en" sz="2000" b="1" dirty="0">
                <a:solidFill>
                  <a:srgbClr val="959FA3"/>
                </a:solidFill>
                <a:latin typeface="Barlow"/>
                <a:ea typeface="Barlow"/>
                <a:cs typeface="Barlow"/>
                <a:sym typeface="Barlow"/>
                <a:hlinkClick r:id="rId5"/>
              </a:rPr>
              <a:t>peter@codetolearn.ca</a:t>
            </a:r>
            <a:br>
              <a:rPr lang="en" sz="2000" b="1" dirty="0">
                <a:solidFill>
                  <a:srgbClr val="959FA3"/>
                </a:solidFill>
                <a:latin typeface="Barlow"/>
                <a:ea typeface="Barlow"/>
                <a:cs typeface="Barlow"/>
                <a:sym typeface="Barlow"/>
              </a:rPr>
            </a:br>
            <a:endParaRPr sz="2000" b="1" dirty="0">
              <a:solidFill>
                <a:srgbClr val="959FA3"/>
              </a:solidFill>
              <a:latin typeface="Barlow"/>
              <a:ea typeface="Barlow"/>
              <a:cs typeface="Barlow"/>
              <a:sym typeface="Barlow"/>
            </a:endParaRPr>
          </a:p>
        </p:txBody>
      </p:sp>
      <p:pic>
        <p:nvPicPr>
          <p:cNvPr id="79" name="Google Shape;79;p16"/>
          <p:cNvPicPr preferRelativeResize="0"/>
          <p:nvPr/>
        </p:nvPicPr>
        <p:blipFill>
          <a:blip r:embed="rId6">
            <a:alphaModFix/>
          </a:blip>
          <a:stretch>
            <a:fillRect/>
          </a:stretch>
        </p:blipFill>
        <p:spPr>
          <a:xfrm>
            <a:off x="0" y="2127314"/>
            <a:ext cx="9143998" cy="134023"/>
          </a:xfrm>
          <a:prstGeom prst="rect">
            <a:avLst/>
          </a:prstGeom>
          <a:noFill/>
          <a:ln>
            <a:noFill/>
          </a:ln>
        </p:spPr>
      </p:pic>
      <p:pic>
        <p:nvPicPr>
          <p:cNvPr id="80" name="Google Shape;80;p16"/>
          <p:cNvPicPr preferRelativeResize="0"/>
          <p:nvPr/>
        </p:nvPicPr>
        <p:blipFill>
          <a:blip r:embed="rId7">
            <a:alphaModFix/>
          </a:blip>
          <a:stretch>
            <a:fillRect/>
          </a:stretch>
        </p:blipFill>
        <p:spPr>
          <a:xfrm>
            <a:off x="448875" y="319575"/>
            <a:ext cx="2837724" cy="1378200"/>
          </a:xfrm>
          <a:prstGeom prst="rect">
            <a:avLst/>
          </a:prstGeom>
          <a:noFill/>
          <a:ln>
            <a:noFill/>
          </a:ln>
        </p:spPr>
      </p:pic>
      <p:pic>
        <p:nvPicPr>
          <p:cNvPr id="81" name="Google Shape;81;p16"/>
          <p:cNvPicPr preferRelativeResize="0"/>
          <p:nvPr/>
        </p:nvPicPr>
        <p:blipFill>
          <a:blip r:embed="rId8">
            <a:alphaModFix/>
          </a:blip>
          <a:stretch>
            <a:fillRect/>
          </a:stretch>
        </p:blipFill>
        <p:spPr>
          <a:xfrm>
            <a:off x="6551965" y="319575"/>
            <a:ext cx="1885960" cy="1512200"/>
          </a:xfrm>
          <a:prstGeom prst="rect">
            <a:avLst/>
          </a:prstGeom>
          <a:noFill/>
          <a:ln>
            <a:noFill/>
          </a:ln>
        </p:spPr>
      </p:pic>
      <p:sp>
        <p:nvSpPr>
          <p:cNvPr id="82" name="Google Shape;82;p16"/>
          <p:cNvSpPr txBox="1"/>
          <p:nvPr/>
        </p:nvSpPr>
        <p:spPr>
          <a:xfrm>
            <a:off x="540689" y="2427300"/>
            <a:ext cx="3000000" cy="572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b="1" u="sng" dirty="0">
                <a:solidFill>
                  <a:srgbClr val="0000FF"/>
                </a:solidFill>
                <a:latin typeface="Verdana"/>
                <a:ea typeface="Verdana"/>
                <a:cs typeface="Verdana"/>
                <a:sym typeface="Verdana"/>
                <a:hlinkClick r:id="rId9">
                  <a:extLst>
                    <a:ext uri="{A12FA001-AC4F-418D-AE19-62706E023703}">
                      <ahyp:hlinkClr xmlns:ahyp="http://schemas.microsoft.com/office/drawing/2018/hyperlinkcolor" val="tx"/>
                    </a:ext>
                  </a:extLst>
                </a:hlinkClick>
              </a:rPr>
              <a:t>lynxcoding.club</a:t>
            </a:r>
            <a:endParaRPr dirty="0"/>
          </a:p>
        </p:txBody>
      </p:sp>
      <p:sp>
        <p:nvSpPr>
          <p:cNvPr id="83" name="Google Shape;83;p16"/>
          <p:cNvSpPr txBox="1"/>
          <p:nvPr/>
        </p:nvSpPr>
        <p:spPr>
          <a:xfrm>
            <a:off x="5603313" y="2464210"/>
            <a:ext cx="3000000" cy="572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b="1" u="sng">
                <a:solidFill>
                  <a:schemeClr val="hlink"/>
                </a:solidFill>
                <a:latin typeface="Verdana"/>
                <a:ea typeface="Verdana"/>
                <a:cs typeface="Verdana"/>
                <a:sym typeface="Verdana"/>
                <a:hlinkClick r:id="rId10"/>
              </a:rPr>
              <a:t>microbit.org</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pic>
        <p:nvPicPr>
          <p:cNvPr id="88" name="Google Shape;88;p17"/>
          <p:cNvPicPr preferRelativeResize="0"/>
          <p:nvPr/>
        </p:nvPicPr>
        <p:blipFill>
          <a:blip r:embed="rId3">
            <a:alphaModFix/>
          </a:blip>
          <a:stretch>
            <a:fillRect/>
          </a:stretch>
        </p:blipFill>
        <p:spPr>
          <a:xfrm>
            <a:off x="0" y="7"/>
            <a:ext cx="9143998" cy="5141570"/>
          </a:xfrm>
          <a:prstGeom prst="rect">
            <a:avLst/>
          </a:prstGeom>
          <a:noFill/>
          <a:ln>
            <a:noFill/>
          </a:ln>
        </p:spPr>
      </p:pic>
      <p:sp>
        <p:nvSpPr>
          <p:cNvPr id="89" name="Google Shape;89;p17"/>
          <p:cNvSpPr txBox="1">
            <a:spLocks noGrp="1"/>
          </p:cNvSpPr>
          <p:nvPr>
            <p:ph type="title"/>
          </p:nvPr>
        </p:nvSpPr>
        <p:spPr>
          <a:xfrm>
            <a:off x="460275" y="41350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rgbClr val="CA4699"/>
                </a:solidFill>
                <a:latin typeface="Bubblegum Sans"/>
                <a:ea typeface="Bubblegum Sans"/>
                <a:cs typeface="Bubblegum Sans"/>
                <a:sym typeface="Bubblegum Sans"/>
              </a:rPr>
              <a:t>Caring for each other, having fun while we learn!  </a:t>
            </a:r>
            <a:endParaRPr b="1">
              <a:solidFill>
                <a:srgbClr val="CA4699"/>
              </a:solidFill>
              <a:latin typeface="Bubblegum Sans"/>
              <a:ea typeface="Bubblegum Sans"/>
              <a:cs typeface="Bubblegum Sans"/>
              <a:sym typeface="Bubblegum Sans"/>
            </a:endParaRPr>
          </a:p>
        </p:txBody>
      </p:sp>
      <p:pic>
        <p:nvPicPr>
          <p:cNvPr id="90" name="Google Shape;90;p17"/>
          <p:cNvPicPr preferRelativeResize="0"/>
          <p:nvPr/>
        </p:nvPicPr>
        <p:blipFill>
          <a:blip r:embed="rId4">
            <a:alphaModFix/>
          </a:blip>
          <a:stretch>
            <a:fillRect/>
          </a:stretch>
        </p:blipFill>
        <p:spPr>
          <a:xfrm>
            <a:off x="749350" y="1294750"/>
            <a:ext cx="6381075" cy="359077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pic>
        <p:nvPicPr>
          <p:cNvPr id="95" name="Google Shape;95;p18"/>
          <p:cNvPicPr preferRelativeResize="0"/>
          <p:nvPr/>
        </p:nvPicPr>
        <p:blipFill>
          <a:blip r:embed="rId3">
            <a:alphaModFix/>
          </a:blip>
          <a:stretch>
            <a:fillRect/>
          </a:stretch>
        </p:blipFill>
        <p:spPr>
          <a:xfrm rot="-578397">
            <a:off x="381057" y="883461"/>
            <a:ext cx="4797837" cy="3190752"/>
          </a:xfrm>
          <a:prstGeom prst="rect">
            <a:avLst/>
          </a:prstGeom>
          <a:noFill/>
          <a:ln>
            <a:noFill/>
          </a:ln>
        </p:spPr>
      </p:pic>
      <p:sp>
        <p:nvSpPr>
          <p:cNvPr id="96" name="Google Shape;96;p18"/>
          <p:cNvSpPr txBox="1"/>
          <p:nvPr/>
        </p:nvSpPr>
        <p:spPr>
          <a:xfrm>
            <a:off x="4910675" y="664275"/>
            <a:ext cx="3901800" cy="300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0">
                <a:solidFill>
                  <a:srgbClr val="CA4699"/>
                </a:solidFill>
                <a:latin typeface="Bubblegum Sans"/>
                <a:ea typeface="Bubblegum Sans"/>
                <a:cs typeface="Bubblegum Sans"/>
                <a:sym typeface="Bubblegum Sans"/>
              </a:rPr>
              <a:t>Getting Started with micro:bit</a:t>
            </a:r>
            <a:endParaRPr>
              <a:solidFill>
                <a:srgbClr val="CA4699"/>
              </a:solidFill>
            </a:endParaRPr>
          </a:p>
        </p:txBody>
      </p:sp>
      <p:sp>
        <p:nvSpPr>
          <p:cNvPr id="97" name="Google Shape;97;p18"/>
          <p:cNvSpPr txBox="1"/>
          <p:nvPr/>
        </p:nvSpPr>
        <p:spPr>
          <a:xfrm>
            <a:off x="4910675" y="4141200"/>
            <a:ext cx="3421200" cy="549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rgbClr val="FFFFF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pic>
        <p:nvPicPr>
          <p:cNvPr id="102" name="Google Shape;102;p19"/>
          <p:cNvPicPr preferRelativeResize="0"/>
          <p:nvPr/>
        </p:nvPicPr>
        <p:blipFill>
          <a:blip r:embed="rId3">
            <a:alphaModFix/>
          </a:blip>
          <a:stretch>
            <a:fillRect/>
          </a:stretch>
        </p:blipFill>
        <p:spPr>
          <a:xfrm>
            <a:off x="0" y="7"/>
            <a:ext cx="9143998" cy="5141570"/>
          </a:xfrm>
          <a:prstGeom prst="rect">
            <a:avLst/>
          </a:prstGeom>
          <a:noFill/>
          <a:ln>
            <a:noFill/>
          </a:ln>
        </p:spPr>
      </p:pic>
      <p:sp>
        <p:nvSpPr>
          <p:cNvPr id="103" name="Google Shape;103;p19"/>
          <p:cNvSpPr txBox="1">
            <a:spLocks noGrp="1"/>
          </p:cNvSpPr>
          <p:nvPr>
            <p:ph type="title"/>
          </p:nvPr>
        </p:nvSpPr>
        <p:spPr>
          <a:xfrm>
            <a:off x="1305825" y="274475"/>
            <a:ext cx="7275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rgbClr val="CA4699"/>
                </a:solidFill>
                <a:latin typeface="Bubblegum Sans"/>
                <a:ea typeface="Bubblegum Sans"/>
                <a:cs typeface="Bubblegum Sans"/>
                <a:sym typeface="Bubblegum Sans"/>
              </a:rPr>
              <a:t>What if kids don’t have a micro:bit????</a:t>
            </a:r>
            <a:endParaRPr b="1">
              <a:solidFill>
                <a:srgbClr val="CA4699"/>
              </a:solidFill>
              <a:latin typeface="Bubblegum Sans"/>
              <a:ea typeface="Bubblegum Sans"/>
              <a:cs typeface="Bubblegum Sans"/>
              <a:sym typeface="Bubblegum Sans"/>
            </a:endParaRPr>
          </a:p>
        </p:txBody>
      </p:sp>
      <p:pic>
        <p:nvPicPr>
          <p:cNvPr id="104" name="Google Shape;104;p19"/>
          <p:cNvPicPr preferRelativeResize="0"/>
          <p:nvPr/>
        </p:nvPicPr>
        <p:blipFill>
          <a:blip r:embed="rId4">
            <a:alphaModFix/>
          </a:blip>
          <a:stretch>
            <a:fillRect/>
          </a:stretch>
        </p:blipFill>
        <p:spPr>
          <a:xfrm>
            <a:off x="1402775" y="973550"/>
            <a:ext cx="5194826" cy="38961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11" name="Google Shape;111;p20"/>
          <p:cNvPicPr preferRelativeResize="0"/>
          <p:nvPr/>
        </p:nvPicPr>
        <p:blipFill>
          <a:blip r:embed="rId3">
            <a:alphaModFix/>
          </a:blip>
          <a:stretch>
            <a:fillRect/>
          </a:stretch>
        </p:blipFill>
        <p:spPr>
          <a:xfrm>
            <a:off x="640275" y="94075"/>
            <a:ext cx="7574150" cy="50494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pic>
        <p:nvPicPr>
          <p:cNvPr id="116" name="Google Shape;116;p21"/>
          <p:cNvPicPr preferRelativeResize="0"/>
          <p:nvPr/>
        </p:nvPicPr>
        <p:blipFill>
          <a:blip r:embed="rId3">
            <a:alphaModFix/>
          </a:blip>
          <a:stretch>
            <a:fillRect/>
          </a:stretch>
        </p:blipFill>
        <p:spPr>
          <a:xfrm>
            <a:off x="159675" y="55715"/>
            <a:ext cx="2950725" cy="1940107"/>
          </a:xfrm>
          <a:prstGeom prst="rect">
            <a:avLst/>
          </a:prstGeom>
          <a:noFill/>
          <a:ln>
            <a:noFill/>
          </a:ln>
        </p:spPr>
      </p:pic>
      <p:pic>
        <p:nvPicPr>
          <p:cNvPr id="117" name="Google Shape;117;p21"/>
          <p:cNvPicPr preferRelativeResize="0"/>
          <p:nvPr/>
        </p:nvPicPr>
        <p:blipFill>
          <a:blip r:embed="rId4">
            <a:alphaModFix/>
          </a:blip>
          <a:stretch>
            <a:fillRect/>
          </a:stretch>
        </p:blipFill>
        <p:spPr>
          <a:xfrm>
            <a:off x="0" y="2889118"/>
            <a:ext cx="3144475" cy="2085207"/>
          </a:xfrm>
          <a:prstGeom prst="rect">
            <a:avLst/>
          </a:prstGeom>
          <a:noFill/>
          <a:ln>
            <a:noFill/>
          </a:ln>
        </p:spPr>
      </p:pic>
      <p:pic>
        <p:nvPicPr>
          <p:cNvPr id="118" name="Google Shape;118;p21"/>
          <p:cNvPicPr preferRelativeResize="0"/>
          <p:nvPr/>
        </p:nvPicPr>
        <p:blipFill rotWithShape="1">
          <a:blip r:embed="rId5">
            <a:alphaModFix/>
          </a:blip>
          <a:srcRect b="12403"/>
          <a:stretch/>
        </p:blipFill>
        <p:spPr>
          <a:xfrm>
            <a:off x="5264425" y="55716"/>
            <a:ext cx="3278350" cy="2159810"/>
          </a:xfrm>
          <a:prstGeom prst="rect">
            <a:avLst/>
          </a:prstGeom>
          <a:noFill/>
          <a:ln>
            <a:noFill/>
          </a:ln>
        </p:spPr>
      </p:pic>
      <p:pic>
        <p:nvPicPr>
          <p:cNvPr id="119" name="Google Shape;119;p21"/>
          <p:cNvPicPr preferRelativeResize="0"/>
          <p:nvPr/>
        </p:nvPicPr>
        <p:blipFill>
          <a:blip r:embed="rId6">
            <a:alphaModFix/>
          </a:blip>
          <a:stretch>
            <a:fillRect/>
          </a:stretch>
        </p:blipFill>
        <p:spPr>
          <a:xfrm>
            <a:off x="5331363" y="2913526"/>
            <a:ext cx="3144474" cy="2069974"/>
          </a:xfrm>
          <a:prstGeom prst="rect">
            <a:avLst/>
          </a:prstGeom>
          <a:noFill/>
          <a:ln>
            <a:noFill/>
          </a:ln>
        </p:spPr>
      </p:pic>
      <p:sp>
        <p:nvSpPr>
          <p:cNvPr id="120" name="Google Shape;120;p21"/>
          <p:cNvSpPr txBox="1">
            <a:spLocks noGrp="1"/>
          </p:cNvSpPr>
          <p:nvPr>
            <p:ph type="title" idx="4294967295"/>
          </p:nvPr>
        </p:nvSpPr>
        <p:spPr>
          <a:xfrm>
            <a:off x="1694875" y="2168313"/>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rgbClr val="CA4699"/>
                </a:solidFill>
                <a:latin typeface="Bubblegum Sans"/>
                <a:ea typeface="Bubblegum Sans"/>
                <a:cs typeface="Bubblegum Sans"/>
                <a:sym typeface="Bubblegum Sans"/>
              </a:rPr>
              <a:t>@microbit_edu               #microbit </a:t>
            </a:r>
            <a:endParaRPr b="1">
              <a:solidFill>
                <a:srgbClr val="CA4699"/>
              </a:solidFill>
              <a:latin typeface="Bubblegum Sans"/>
              <a:ea typeface="Bubblegum Sans"/>
              <a:cs typeface="Bubblegum Sans"/>
              <a:sym typeface="Bubblegum San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pic>
        <p:nvPicPr>
          <p:cNvPr id="125" name="Google Shape;125;p22"/>
          <p:cNvPicPr preferRelativeResize="0"/>
          <p:nvPr/>
        </p:nvPicPr>
        <p:blipFill>
          <a:blip r:embed="rId3">
            <a:alphaModFix/>
          </a:blip>
          <a:stretch>
            <a:fillRect/>
          </a:stretch>
        </p:blipFill>
        <p:spPr>
          <a:xfrm>
            <a:off x="166025" y="250900"/>
            <a:ext cx="4405974" cy="2320855"/>
          </a:xfrm>
          <a:prstGeom prst="rect">
            <a:avLst/>
          </a:prstGeom>
          <a:noFill/>
          <a:ln>
            <a:noFill/>
          </a:ln>
        </p:spPr>
      </p:pic>
      <p:pic>
        <p:nvPicPr>
          <p:cNvPr id="126" name="Google Shape;126;p22"/>
          <p:cNvPicPr preferRelativeResize="0"/>
          <p:nvPr/>
        </p:nvPicPr>
        <p:blipFill>
          <a:blip r:embed="rId4">
            <a:alphaModFix/>
          </a:blip>
          <a:stretch>
            <a:fillRect/>
          </a:stretch>
        </p:blipFill>
        <p:spPr>
          <a:xfrm>
            <a:off x="4572000" y="179675"/>
            <a:ext cx="4186151" cy="3208703"/>
          </a:xfrm>
          <a:prstGeom prst="rect">
            <a:avLst/>
          </a:prstGeom>
          <a:noFill/>
          <a:ln>
            <a:noFill/>
          </a:ln>
        </p:spPr>
      </p:pic>
      <p:sp>
        <p:nvSpPr>
          <p:cNvPr id="127" name="Google Shape;127;p22"/>
          <p:cNvSpPr txBox="1">
            <a:spLocks noGrp="1"/>
          </p:cNvSpPr>
          <p:nvPr>
            <p:ph type="title" idx="4294967295"/>
          </p:nvPr>
        </p:nvSpPr>
        <p:spPr>
          <a:xfrm>
            <a:off x="4094575" y="3527375"/>
            <a:ext cx="4840200" cy="137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4800" b="1">
                <a:solidFill>
                  <a:srgbClr val="CA4699"/>
                </a:solidFill>
                <a:latin typeface="Bubblegum Sans"/>
                <a:ea typeface="Bubblegum Sans"/>
                <a:cs typeface="Bubblegum Sans"/>
                <a:sym typeface="Bubblegum Sans"/>
              </a:rPr>
              <a:t>SHOUTOUT!             </a:t>
            </a:r>
            <a:endParaRPr sz="4800" b="1">
              <a:solidFill>
                <a:srgbClr val="CA4699"/>
              </a:solidFill>
              <a:latin typeface="Bubblegum Sans"/>
              <a:ea typeface="Bubblegum Sans"/>
              <a:cs typeface="Bubblegum Sans"/>
              <a:sym typeface="Bubblegum Sans"/>
            </a:endParaRPr>
          </a:p>
          <a:p>
            <a:pPr marL="0" lvl="0" indent="0" algn="l" rtl="0">
              <a:spcBef>
                <a:spcPts val="0"/>
              </a:spcBef>
              <a:spcAft>
                <a:spcPts val="0"/>
              </a:spcAft>
              <a:buNone/>
            </a:pPr>
            <a:r>
              <a:rPr lang="en" sz="4800" b="1">
                <a:solidFill>
                  <a:srgbClr val="CA4699"/>
                </a:solidFill>
                <a:latin typeface="Bubblegum Sans"/>
                <a:ea typeface="Bubblegum Sans"/>
                <a:cs typeface="Bubblegum Sans"/>
                <a:sym typeface="Bubblegum Sans"/>
              </a:rPr>
              <a:t>@Inksmith3D </a:t>
            </a:r>
            <a:endParaRPr sz="4800" b="1">
              <a:solidFill>
                <a:srgbClr val="CA4699"/>
              </a:solidFill>
              <a:latin typeface="Bubblegum Sans"/>
              <a:ea typeface="Bubblegum Sans"/>
              <a:cs typeface="Bubblegum Sans"/>
              <a:sym typeface="Bubblegum Sans"/>
            </a:endParaRPr>
          </a:p>
        </p:txBody>
      </p:sp>
      <p:pic>
        <p:nvPicPr>
          <p:cNvPr id="128" name="Google Shape;128;p22"/>
          <p:cNvPicPr preferRelativeResize="0"/>
          <p:nvPr/>
        </p:nvPicPr>
        <p:blipFill>
          <a:blip r:embed="rId5">
            <a:alphaModFix/>
          </a:blip>
          <a:stretch>
            <a:fillRect/>
          </a:stretch>
        </p:blipFill>
        <p:spPr>
          <a:xfrm>
            <a:off x="347773" y="2659750"/>
            <a:ext cx="3544650" cy="2407925"/>
          </a:xfrm>
          <a:prstGeom prst="rect">
            <a:avLst/>
          </a:prstGeom>
          <a:noFill/>
          <a:ln>
            <a:noFill/>
          </a:ln>
        </p:spPr>
      </p:pic>
      <p:pic>
        <p:nvPicPr>
          <p:cNvPr id="129" name="Google Shape;129;p22"/>
          <p:cNvPicPr preferRelativeResize="0"/>
          <p:nvPr/>
        </p:nvPicPr>
        <p:blipFill>
          <a:blip r:embed="rId6">
            <a:alphaModFix/>
          </a:blip>
          <a:stretch>
            <a:fillRect/>
          </a:stretch>
        </p:blipFill>
        <p:spPr>
          <a:xfrm>
            <a:off x="7478275" y="3839275"/>
            <a:ext cx="1602549" cy="106539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3"/>
          <p:cNvSpPr txBox="1">
            <a:spLocks noGrp="1"/>
          </p:cNvSpPr>
          <p:nvPr>
            <p:ph type="ctrTitle"/>
          </p:nvPr>
        </p:nvSpPr>
        <p:spPr>
          <a:xfrm>
            <a:off x="99825" y="808100"/>
            <a:ext cx="7077000" cy="846600"/>
          </a:xfrm>
          <a:prstGeom prst="rect">
            <a:avLst/>
          </a:prstGeom>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a:solidFill>
                  <a:srgbClr val="CA4699"/>
                </a:solidFill>
                <a:latin typeface="Bubblegum Sans"/>
                <a:ea typeface="Bubblegum Sans"/>
                <a:cs typeface="Bubblegum Sans"/>
                <a:sym typeface="Bubblegum Sans"/>
              </a:rPr>
              <a:t>What is a </a:t>
            </a:r>
            <a:endParaRPr>
              <a:solidFill>
                <a:srgbClr val="CA4699"/>
              </a:solidFill>
              <a:latin typeface="Bubblegum Sans"/>
              <a:ea typeface="Bubblegum Sans"/>
              <a:cs typeface="Bubblegum Sans"/>
              <a:sym typeface="Bubblegum Sans"/>
            </a:endParaRPr>
          </a:p>
          <a:p>
            <a:pPr marL="0" lvl="0" indent="0" algn="l" rtl="0">
              <a:spcBef>
                <a:spcPts val="0"/>
              </a:spcBef>
              <a:spcAft>
                <a:spcPts val="0"/>
              </a:spcAft>
              <a:buNone/>
            </a:pPr>
            <a:r>
              <a:rPr lang="en">
                <a:solidFill>
                  <a:srgbClr val="CA4699"/>
                </a:solidFill>
                <a:latin typeface="Bubblegum Sans"/>
                <a:ea typeface="Bubblegum Sans"/>
                <a:cs typeface="Bubblegum Sans"/>
                <a:sym typeface="Bubblegum Sans"/>
              </a:rPr>
              <a:t>Microbit?</a:t>
            </a:r>
            <a:endParaRPr>
              <a:solidFill>
                <a:srgbClr val="CA4699"/>
              </a:solidFill>
              <a:latin typeface="Bubblegum Sans"/>
              <a:ea typeface="Bubblegum Sans"/>
              <a:cs typeface="Bubblegum Sans"/>
              <a:sym typeface="Bubblegum Sans"/>
            </a:endParaRPr>
          </a:p>
        </p:txBody>
      </p:sp>
      <p:pic>
        <p:nvPicPr>
          <p:cNvPr id="135" name="Google Shape;135;p23" descr="SUBSCRIBE to the OFFICIAL BBC YouTube channel: https://bit.ly/2IXqEIn&#10;LAUNCH BBC iPlayer to access Live TV and Box Sets: https://bbc.in/2J18jYJ&#10;&#10;http://bbc.in/1JLgSne The Microbit is a pocket-sized codable computer that will be given out to all year 7 students for free in the autumn 2015. This film shows what it can do." title="Introducing the BBC micro:bit - BBC Make It Digital">
            <a:hlinkClick r:id="rId3"/>
          </p:cNvPr>
          <p:cNvPicPr preferRelativeResize="0"/>
          <p:nvPr/>
        </p:nvPicPr>
        <p:blipFill>
          <a:blip r:embed="rId4">
            <a:alphaModFix/>
          </a:blip>
          <a:stretch>
            <a:fillRect/>
          </a:stretch>
        </p:blipFill>
        <p:spPr>
          <a:xfrm>
            <a:off x="3450250" y="141125"/>
            <a:ext cx="5621200" cy="4215900"/>
          </a:xfrm>
          <a:prstGeom prst="rect">
            <a:avLst/>
          </a:prstGeom>
          <a:noFill/>
          <a:ln>
            <a:noFill/>
          </a:ln>
        </p:spPr>
      </p:pic>
      <p:sp>
        <p:nvSpPr>
          <p:cNvPr id="136" name="Google Shape;136;p23"/>
          <p:cNvSpPr txBox="1"/>
          <p:nvPr/>
        </p:nvSpPr>
        <p:spPr>
          <a:xfrm>
            <a:off x="99825" y="4224625"/>
            <a:ext cx="3465600" cy="1323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pic>
        <p:nvPicPr>
          <p:cNvPr id="141" name="Google Shape;141;p24"/>
          <p:cNvPicPr preferRelativeResize="0"/>
          <p:nvPr/>
        </p:nvPicPr>
        <p:blipFill>
          <a:blip r:embed="rId3">
            <a:alphaModFix/>
          </a:blip>
          <a:stretch>
            <a:fillRect/>
          </a:stretch>
        </p:blipFill>
        <p:spPr>
          <a:xfrm>
            <a:off x="1286453" y="54350"/>
            <a:ext cx="5955173" cy="5034802"/>
          </a:xfrm>
          <a:prstGeom prst="rect">
            <a:avLst/>
          </a:prstGeom>
          <a:noFill/>
          <a:ln>
            <a:noFill/>
          </a:ln>
        </p:spPr>
      </p:pic>
      <p:sp>
        <p:nvSpPr>
          <p:cNvPr id="142" name="Google Shape;142;p24"/>
          <p:cNvSpPr/>
          <p:nvPr/>
        </p:nvSpPr>
        <p:spPr>
          <a:xfrm>
            <a:off x="2545900" y="796175"/>
            <a:ext cx="985800" cy="884700"/>
          </a:xfrm>
          <a:prstGeom prst="ellipse">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24"/>
          <p:cNvSpPr/>
          <p:nvPr/>
        </p:nvSpPr>
        <p:spPr>
          <a:xfrm>
            <a:off x="4518100" y="796175"/>
            <a:ext cx="985800" cy="884700"/>
          </a:xfrm>
          <a:prstGeom prst="ellipse">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pic>
        <p:nvPicPr>
          <p:cNvPr id="148" name="Google Shape;148;p25"/>
          <p:cNvPicPr preferRelativeResize="0"/>
          <p:nvPr/>
        </p:nvPicPr>
        <p:blipFill>
          <a:blip r:embed="rId3">
            <a:alphaModFix/>
          </a:blip>
          <a:stretch>
            <a:fillRect/>
          </a:stretch>
        </p:blipFill>
        <p:spPr>
          <a:xfrm>
            <a:off x="535300" y="1020700"/>
            <a:ext cx="7592149" cy="330374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pic>
        <p:nvPicPr>
          <p:cNvPr id="153" name="Google Shape;153;p26"/>
          <p:cNvPicPr preferRelativeResize="0"/>
          <p:nvPr/>
        </p:nvPicPr>
        <p:blipFill>
          <a:blip r:embed="rId3">
            <a:alphaModFix/>
          </a:blip>
          <a:stretch>
            <a:fillRect/>
          </a:stretch>
        </p:blipFill>
        <p:spPr>
          <a:xfrm>
            <a:off x="840375" y="248525"/>
            <a:ext cx="6203250" cy="46464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158" name="Google Shape;158;p27"/>
          <p:cNvPicPr preferRelativeResize="0"/>
          <p:nvPr/>
        </p:nvPicPr>
        <p:blipFill>
          <a:blip r:embed="rId3">
            <a:alphaModFix/>
          </a:blip>
          <a:stretch>
            <a:fillRect/>
          </a:stretch>
        </p:blipFill>
        <p:spPr>
          <a:xfrm>
            <a:off x="985725" y="143313"/>
            <a:ext cx="6883776" cy="485687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pic>
        <p:nvPicPr>
          <p:cNvPr id="163" name="Google Shape;163;p28"/>
          <p:cNvPicPr preferRelativeResize="0"/>
          <p:nvPr/>
        </p:nvPicPr>
        <p:blipFill>
          <a:blip r:embed="rId3">
            <a:alphaModFix/>
          </a:blip>
          <a:stretch>
            <a:fillRect/>
          </a:stretch>
        </p:blipFill>
        <p:spPr>
          <a:xfrm>
            <a:off x="1305738" y="1152475"/>
            <a:ext cx="6532527" cy="3763976"/>
          </a:xfrm>
          <a:prstGeom prst="rect">
            <a:avLst/>
          </a:prstGeom>
          <a:noFill/>
          <a:ln>
            <a:noFill/>
          </a:ln>
        </p:spPr>
      </p:pic>
      <p:sp>
        <p:nvSpPr>
          <p:cNvPr id="164" name="Google Shape;164;p28"/>
          <p:cNvSpPr txBox="1"/>
          <p:nvPr/>
        </p:nvSpPr>
        <p:spPr>
          <a:xfrm>
            <a:off x="357350" y="111300"/>
            <a:ext cx="8859000" cy="3000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4800" u="sng">
                <a:solidFill>
                  <a:srgbClr val="CA4699"/>
                </a:solidFill>
                <a:latin typeface="Bubblegum Sans"/>
                <a:ea typeface="Bubblegum Sans"/>
                <a:cs typeface="Bubblegum Sans"/>
                <a:sym typeface="Bubblegum Sans"/>
                <a:hlinkClick r:id="rId4">
                  <a:extLst>
                    <a:ext uri="{A12FA001-AC4F-418D-AE19-62706E023703}">
                      <ahyp:hlinkClr xmlns:ahyp="http://schemas.microsoft.com/office/drawing/2018/hyperlinkcolor" val="tx"/>
                    </a:ext>
                  </a:extLst>
                </a:hlinkClick>
              </a:rPr>
              <a:t>https://makecode.microbit.org/</a:t>
            </a:r>
            <a:endParaRPr sz="4800">
              <a:solidFill>
                <a:srgbClr val="CA4699"/>
              </a:solidFill>
              <a:latin typeface="Bubblegum Sans"/>
              <a:ea typeface="Bubblegum Sans"/>
              <a:cs typeface="Bubblegum Sans"/>
              <a:sym typeface="Bubblegum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pic>
        <p:nvPicPr>
          <p:cNvPr id="169" name="Google Shape;169;p29"/>
          <p:cNvPicPr preferRelativeResize="0"/>
          <p:nvPr/>
        </p:nvPicPr>
        <p:blipFill>
          <a:blip r:embed="rId3">
            <a:alphaModFix/>
          </a:blip>
          <a:stretch>
            <a:fillRect/>
          </a:stretch>
        </p:blipFill>
        <p:spPr>
          <a:xfrm>
            <a:off x="518150" y="1513625"/>
            <a:ext cx="4814900" cy="3618275"/>
          </a:xfrm>
          <a:prstGeom prst="rect">
            <a:avLst/>
          </a:prstGeom>
          <a:noFill/>
          <a:ln>
            <a:noFill/>
          </a:ln>
        </p:spPr>
      </p:pic>
      <p:pic>
        <p:nvPicPr>
          <p:cNvPr id="170" name="Google Shape;170;p29"/>
          <p:cNvPicPr preferRelativeResize="0"/>
          <p:nvPr/>
        </p:nvPicPr>
        <p:blipFill>
          <a:blip r:embed="rId4">
            <a:alphaModFix/>
          </a:blip>
          <a:stretch>
            <a:fillRect/>
          </a:stretch>
        </p:blipFill>
        <p:spPr>
          <a:xfrm>
            <a:off x="720350" y="63175"/>
            <a:ext cx="4267974" cy="1450450"/>
          </a:xfrm>
          <a:prstGeom prst="rect">
            <a:avLst/>
          </a:prstGeom>
          <a:noFill/>
          <a:ln>
            <a:noFill/>
          </a:ln>
        </p:spPr>
      </p:pic>
      <p:pic>
        <p:nvPicPr>
          <p:cNvPr id="171" name="Google Shape;171;p29"/>
          <p:cNvPicPr preferRelativeResize="0"/>
          <p:nvPr/>
        </p:nvPicPr>
        <p:blipFill>
          <a:blip r:embed="rId5">
            <a:alphaModFix/>
          </a:blip>
          <a:stretch>
            <a:fillRect/>
          </a:stretch>
        </p:blipFill>
        <p:spPr>
          <a:xfrm>
            <a:off x="5446213" y="63175"/>
            <a:ext cx="3533575" cy="3135150"/>
          </a:xfrm>
          <a:prstGeom prst="rect">
            <a:avLst/>
          </a:prstGeom>
          <a:noFill/>
          <a:ln>
            <a:noFill/>
          </a:ln>
        </p:spPr>
      </p:pic>
      <p:sp>
        <p:nvSpPr>
          <p:cNvPr id="172" name="Google Shape;172;p29"/>
          <p:cNvSpPr txBox="1">
            <a:spLocks noGrp="1"/>
          </p:cNvSpPr>
          <p:nvPr>
            <p:ph type="body" idx="4294967295"/>
          </p:nvPr>
        </p:nvSpPr>
        <p:spPr>
          <a:xfrm>
            <a:off x="5593013" y="3604275"/>
            <a:ext cx="3240000" cy="32427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rgbClr val="000000"/>
              </a:buClr>
              <a:buSzPts val="2400"/>
              <a:buChar char="★"/>
            </a:pPr>
            <a:r>
              <a:rPr lang="en" sz="2400">
                <a:solidFill>
                  <a:srgbClr val="000000"/>
                </a:solidFill>
              </a:rPr>
              <a:t>Using LEDS  </a:t>
            </a:r>
            <a:endParaRPr sz="2400">
              <a:solidFill>
                <a:srgbClr val="000000"/>
              </a:solidFill>
            </a:endParaRPr>
          </a:p>
          <a:p>
            <a:pPr marL="457200" lvl="0" indent="-381000" algn="l" rtl="0">
              <a:spcBef>
                <a:spcPts val="0"/>
              </a:spcBef>
              <a:spcAft>
                <a:spcPts val="0"/>
              </a:spcAft>
              <a:buClr>
                <a:srgbClr val="000000"/>
              </a:buClr>
              <a:buSzPts val="2400"/>
              <a:buChar char="★"/>
            </a:pPr>
            <a:r>
              <a:rPr lang="en" sz="2400">
                <a:solidFill>
                  <a:srgbClr val="000000"/>
                </a:solidFill>
              </a:rPr>
              <a:t>Using buttons  </a:t>
            </a:r>
            <a:endParaRPr sz="2400">
              <a:solidFill>
                <a:srgbClr val="000000"/>
              </a:solidFill>
            </a:endParaRPr>
          </a:p>
          <a:p>
            <a:pPr marL="0" lvl="0" indent="0" algn="l" rtl="0">
              <a:spcBef>
                <a:spcPts val="1600"/>
              </a:spcBef>
              <a:spcAft>
                <a:spcPts val="0"/>
              </a:spcAft>
              <a:buNone/>
            </a:pPr>
            <a:endParaRPr sz="2400">
              <a:solidFill>
                <a:srgbClr val="000000"/>
              </a:solidFill>
            </a:endParaRPr>
          </a:p>
          <a:p>
            <a:pPr marL="457200" lvl="0" indent="0" algn="l" rtl="0">
              <a:spcBef>
                <a:spcPts val="1600"/>
              </a:spcBef>
              <a:spcAft>
                <a:spcPts val="0"/>
              </a:spcAft>
              <a:buNone/>
            </a:pPr>
            <a:endParaRPr sz="2400">
              <a:solidFill>
                <a:srgbClr val="000000"/>
              </a:solidFill>
            </a:endParaRPr>
          </a:p>
          <a:p>
            <a:pPr marL="0" lvl="0" indent="0" algn="l" rtl="0">
              <a:spcBef>
                <a:spcPts val="1600"/>
              </a:spcBef>
              <a:spcAft>
                <a:spcPts val="1600"/>
              </a:spcAft>
              <a:buClr>
                <a:schemeClr val="dk1"/>
              </a:buClr>
              <a:buSzPts val="1100"/>
              <a:buFont typeface="Arial"/>
              <a:buNone/>
            </a:pPr>
            <a:endParaRPr>
              <a:solidFill>
                <a:srgbClr val="0000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pic>
        <p:nvPicPr>
          <p:cNvPr id="177" name="Google Shape;177;p30"/>
          <p:cNvPicPr preferRelativeResize="0"/>
          <p:nvPr/>
        </p:nvPicPr>
        <p:blipFill>
          <a:blip r:embed="rId3">
            <a:alphaModFix/>
          </a:blip>
          <a:stretch>
            <a:fillRect/>
          </a:stretch>
        </p:blipFill>
        <p:spPr>
          <a:xfrm>
            <a:off x="79713" y="1193250"/>
            <a:ext cx="5724074" cy="3864350"/>
          </a:xfrm>
          <a:prstGeom prst="rect">
            <a:avLst/>
          </a:prstGeom>
          <a:noFill/>
          <a:ln>
            <a:noFill/>
          </a:ln>
        </p:spPr>
      </p:pic>
      <p:sp>
        <p:nvSpPr>
          <p:cNvPr id="178" name="Google Shape;178;p30"/>
          <p:cNvSpPr txBox="1">
            <a:spLocks noGrp="1"/>
          </p:cNvSpPr>
          <p:nvPr>
            <p:ph type="ctrTitle" idx="4294967295"/>
          </p:nvPr>
        </p:nvSpPr>
        <p:spPr>
          <a:xfrm>
            <a:off x="79725" y="0"/>
            <a:ext cx="7519500" cy="1655700"/>
          </a:xfrm>
          <a:prstGeom prst="rect">
            <a:avLst/>
          </a:prstGeom>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rgbClr val="CA4699"/>
                </a:solidFill>
              </a:rPr>
              <a:t>How are you feeling today? </a:t>
            </a:r>
            <a:endParaRPr b="1">
              <a:solidFill>
                <a:srgbClr val="CA4699"/>
              </a:solidFill>
            </a:endParaRPr>
          </a:p>
          <a:p>
            <a:pPr marL="0" lvl="0" indent="0" algn="ctr" rtl="0">
              <a:spcBef>
                <a:spcPts val="0"/>
              </a:spcBef>
              <a:spcAft>
                <a:spcPts val="0"/>
              </a:spcAft>
              <a:buNone/>
            </a:pPr>
            <a:r>
              <a:rPr lang="en" b="1">
                <a:solidFill>
                  <a:srgbClr val="CA4699"/>
                </a:solidFill>
              </a:rPr>
              <a:t>Flashing Emotions</a:t>
            </a:r>
            <a:endParaRPr b="1">
              <a:solidFill>
                <a:srgbClr val="CA4699"/>
              </a:solidFill>
            </a:endParaRPr>
          </a:p>
        </p:txBody>
      </p:sp>
      <p:sp>
        <p:nvSpPr>
          <p:cNvPr id="179" name="Google Shape;179;p30"/>
          <p:cNvSpPr txBox="1">
            <a:spLocks noGrp="1"/>
          </p:cNvSpPr>
          <p:nvPr>
            <p:ph type="body" idx="4294967295"/>
          </p:nvPr>
        </p:nvSpPr>
        <p:spPr>
          <a:xfrm>
            <a:off x="6242100" y="1629175"/>
            <a:ext cx="2901900" cy="29925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rgbClr val="000000"/>
              </a:buClr>
              <a:buSzPts val="2400"/>
              <a:buChar char="★"/>
            </a:pPr>
            <a:r>
              <a:rPr lang="en" sz="2400">
                <a:solidFill>
                  <a:srgbClr val="000000"/>
                </a:solidFill>
              </a:rPr>
              <a:t>2 buttons </a:t>
            </a:r>
            <a:endParaRPr sz="2400">
              <a:solidFill>
                <a:srgbClr val="000000"/>
              </a:solidFill>
            </a:endParaRPr>
          </a:p>
          <a:p>
            <a:pPr marL="457200" lvl="0" indent="-381000" algn="l" rtl="0">
              <a:spcBef>
                <a:spcPts val="0"/>
              </a:spcBef>
              <a:spcAft>
                <a:spcPts val="0"/>
              </a:spcAft>
              <a:buClr>
                <a:srgbClr val="000000"/>
              </a:buClr>
              <a:buSzPts val="2400"/>
              <a:buChar char="★"/>
            </a:pPr>
            <a:r>
              <a:rPr lang="en" sz="2400">
                <a:solidFill>
                  <a:srgbClr val="000000"/>
                </a:solidFill>
              </a:rPr>
              <a:t>Icons</a:t>
            </a:r>
            <a:endParaRPr sz="2400">
              <a:solidFill>
                <a:srgbClr val="000000"/>
              </a:solidFill>
            </a:endParaRPr>
          </a:p>
          <a:p>
            <a:pPr marL="457200" lvl="0" indent="-381000" algn="l" rtl="0">
              <a:spcBef>
                <a:spcPts val="0"/>
              </a:spcBef>
              <a:spcAft>
                <a:spcPts val="0"/>
              </a:spcAft>
              <a:buClr>
                <a:srgbClr val="000000"/>
              </a:buClr>
              <a:buSzPts val="2400"/>
              <a:buChar char="★"/>
            </a:pPr>
            <a:r>
              <a:rPr lang="en" sz="2400">
                <a:solidFill>
                  <a:srgbClr val="000000"/>
                </a:solidFill>
              </a:rPr>
              <a:t>Pause</a:t>
            </a:r>
            <a:endParaRPr sz="2400">
              <a:solidFill>
                <a:srgbClr val="000000"/>
              </a:solidFill>
            </a:endParaRPr>
          </a:p>
          <a:p>
            <a:pPr marL="457200" lvl="0" indent="-381000" algn="l" rtl="0">
              <a:spcBef>
                <a:spcPts val="0"/>
              </a:spcBef>
              <a:spcAft>
                <a:spcPts val="0"/>
              </a:spcAft>
              <a:buClr>
                <a:srgbClr val="000000"/>
              </a:buClr>
              <a:buSzPts val="2400"/>
              <a:buChar char="★"/>
            </a:pPr>
            <a:r>
              <a:rPr lang="en" sz="2400">
                <a:solidFill>
                  <a:srgbClr val="000000"/>
                </a:solidFill>
              </a:rPr>
              <a:t>Repeat </a:t>
            </a:r>
            <a:endParaRPr sz="2400">
              <a:solidFill>
                <a:srgbClr val="000000"/>
              </a:solidFill>
            </a:endParaRPr>
          </a:p>
          <a:p>
            <a:pPr marL="457200" lvl="0" indent="0" algn="l" rtl="0">
              <a:spcBef>
                <a:spcPts val="1600"/>
              </a:spcBef>
              <a:spcAft>
                <a:spcPts val="0"/>
              </a:spcAft>
              <a:buNone/>
            </a:pPr>
            <a:endParaRPr sz="2400">
              <a:solidFill>
                <a:srgbClr val="000000"/>
              </a:solidFill>
            </a:endParaRPr>
          </a:p>
          <a:p>
            <a:pPr marL="457200" lvl="0" indent="0" algn="l" rtl="0">
              <a:spcBef>
                <a:spcPts val="1600"/>
              </a:spcBef>
              <a:spcAft>
                <a:spcPts val="0"/>
              </a:spcAft>
              <a:buNone/>
            </a:pPr>
            <a:endParaRPr sz="2400">
              <a:solidFill>
                <a:srgbClr val="000000"/>
              </a:solidFill>
            </a:endParaRPr>
          </a:p>
          <a:p>
            <a:pPr marL="0" lvl="0" indent="0" algn="l" rtl="0">
              <a:spcBef>
                <a:spcPts val="1600"/>
              </a:spcBef>
              <a:spcAft>
                <a:spcPts val="1600"/>
              </a:spcAft>
              <a:buClr>
                <a:schemeClr val="dk1"/>
              </a:buClr>
              <a:buSzPts val="1100"/>
              <a:buFont typeface="Arial"/>
              <a:buNone/>
            </a:pPr>
            <a:endParaRPr>
              <a:solidFill>
                <a:srgbClr val="00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pic>
        <p:nvPicPr>
          <p:cNvPr id="184" name="Google Shape;184;p31"/>
          <p:cNvPicPr preferRelativeResize="0"/>
          <p:nvPr/>
        </p:nvPicPr>
        <p:blipFill>
          <a:blip r:embed="rId3">
            <a:alphaModFix/>
          </a:blip>
          <a:stretch>
            <a:fillRect/>
          </a:stretch>
        </p:blipFill>
        <p:spPr>
          <a:xfrm>
            <a:off x="157950" y="392500"/>
            <a:ext cx="4414038" cy="2827500"/>
          </a:xfrm>
          <a:prstGeom prst="rect">
            <a:avLst/>
          </a:prstGeom>
          <a:noFill/>
          <a:ln>
            <a:noFill/>
          </a:ln>
        </p:spPr>
      </p:pic>
      <p:sp>
        <p:nvSpPr>
          <p:cNvPr id="185" name="Google Shape;185;p31"/>
          <p:cNvSpPr txBox="1">
            <a:spLocks noGrp="1"/>
          </p:cNvSpPr>
          <p:nvPr>
            <p:ph type="body" idx="4294967295"/>
          </p:nvPr>
        </p:nvSpPr>
        <p:spPr>
          <a:xfrm>
            <a:off x="5044850" y="184900"/>
            <a:ext cx="3240000" cy="32427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rgbClr val="000000"/>
              </a:buClr>
              <a:buSzPts val="2400"/>
              <a:buChar char="★"/>
            </a:pPr>
            <a:r>
              <a:rPr lang="en" sz="2400">
                <a:solidFill>
                  <a:srgbClr val="000000"/>
                </a:solidFill>
              </a:rPr>
              <a:t>Random numbers</a:t>
            </a:r>
            <a:endParaRPr sz="2400">
              <a:solidFill>
                <a:srgbClr val="000000"/>
              </a:solidFill>
            </a:endParaRPr>
          </a:p>
          <a:p>
            <a:pPr marL="457200" lvl="0" indent="-381000" algn="l" rtl="0">
              <a:spcBef>
                <a:spcPts val="0"/>
              </a:spcBef>
              <a:spcAft>
                <a:spcPts val="0"/>
              </a:spcAft>
              <a:buClr>
                <a:srgbClr val="000000"/>
              </a:buClr>
              <a:buSzPts val="2400"/>
              <a:buChar char="★"/>
            </a:pPr>
            <a:r>
              <a:rPr lang="en" sz="2400">
                <a:solidFill>
                  <a:srgbClr val="000000"/>
                </a:solidFill>
              </a:rPr>
              <a:t>Shake command </a:t>
            </a:r>
            <a:endParaRPr sz="2400">
              <a:solidFill>
                <a:srgbClr val="000000"/>
              </a:solidFill>
            </a:endParaRPr>
          </a:p>
          <a:p>
            <a:pPr marL="0" lvl="0" indent="0" algn="l" rtl="0">
              <a:spcBef>
                <a:spcPts val="1600"/>
              </a:spcBef>
              <a:spcAft>
                <a:spcPts val="0"/>
              </a:spcAft>
              <a:buNone/>
            </a:pPr>
            <a:endParaRPr sz="2400">
              <a:solidFill>
                <a:srgbClr val="000000"/>
              </a:solidFill>
            </a:endParaRPr>
          </a:p>
          <a:p>
            <a:pPr marL="457200" lvl="0" indent="0" algn="l" rtl="0">
              <a:spcBef>
                <a:spcPts val="1600"/>
              </a:spcBef>
              <a:spcAft>
                <a:spcPts val="0"/>
              </a:spcAft>
              <a:buNone/>
            </a:pPr>
            <a:endParaRPr sz="2400">
              <a:solidFill>
                <a:srgbClr val="000000"/>
              </a:solidFill>
            </a:endParaRPr>
          </a:p>
          <a:p>
            <a:pPr marL="0" lvl="0" indent="0" algn="l" rtl="0">
              <a:spcBef>
                <a:spcPts val="1600"/>
              </a:spcBef>
              <a:spcAft>
                <a:spcPts val="1600"/>
              </a:spcAft>
              <a:buClr>
                <a:schemeClr val="dk1"/>
              </a:buClr>
              <a:buSzPts val="1100"/>
              <a:buFont typeface="Arial"/>
              <a:buNone/>
            </a:pPr>
            <a:endParaRPr>
              <a:solidFill>
                <a:srgbClr val="000000"/>
              </a:solidFill>
            </a:endParaRPr>
          </a:p>
        </p:txBody>
      </p:sp>
      <p:pic>
        <p:nvPicPr>
          <p:cNvPr id="186" name="Google Shape;186;p31"/>
          <p:cNvPicPr preferRelativeResize="0"/>
          <p:nvPr/>
        </p:nvPicPr>
        <p:blipFill>
          <a:blip r:embed="rId4">
            <a:alphaModFix/>
          </a:blip>
          <a:stretch>
            <a:fillRect/>
          </a:stretch>
        </p:blipFill>
        <p:spPr>
          <a:xfrm>
            <a:off x="4846725" y="2496700"/>
            <a:ext cx="4160900" cy="25059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32"/>
          <p:cNvSpPr txBox="1"/>
          <p:nvPr/>
        </p:nvSpPr>
        <p:spPr>
          <a:xfrm>
            <a:off x="30400" y="0"/>
            <a:ext cx="4541700" cy="300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u="sng">
                <a:solidFill>
                  <a:schemeClr val="hlink"/>
                </a:solidFill>
                <a:latin typeface="Bubblegum Sans"/>
                <a:ea typeface="Bubblegum Sans"/>
                <a:cs typeface="Bubblegum Sans"/>
                <a:sym typeface="Bubblegum Sans"/>
                <a:hlinkClick r:id="rId3"/>
              </a:rPr>
              <a:t>https://makecode.microbit.org/projects/salute</a:t>
            </a:r>
            <a:endParaRPr sz="1800">
              <a:latin typeface="Bubblegum Sans"/>
              <a:ea typeface="Bubblegum Sans"/>
              <a:cs typeface="Bubblegum Sans"/>
              <a:sym typeface="Bubblegum Sans"/>
            </a:endParaRPr>
          </a:p>
        </p:txBody>
      </p:sp>
      <p:pic>
        <p:nvPicPr>
          <p:cNvPr id="192" name="Google Shape;192;p32"/>
          <p:cNvPicPr preferRelativeResize="0"/>
          <p:nvPr/>
        </p:nvPicPr>
        <p:blipFill>
          <a:blip r:embed="rId4">
            <a:alphaModFix/>
          </a:blip>
          <a:stretch>
            <a:fillRect/>
          </a:stretch>
        </p:blipFill>
        <p:spPr>
          <a:xfrm>
            <a:off x="3176925" y="713600"/>
            <a:ext cx="5745227" cy="4316150"/>
          </a:xfrm>
          <a:prstGeom prst="rect">
            <a:avLst/>
          </a:prstGeom>
          <a:noFill/>
          <a:ln>
            <a:noFill/>
          </a:ln>
        </p:spPr>
      </p:pic>
      <p:sp>
        <p:nvSpPr>
          <p:cNvPr id="193" name="Google Shape;193;p32"/>
          <p:cNvSpPr txBox="1">
            <a:spLocks noGrp="1"/>
          </p:cNvSpPr>
          <p:nvPr>
            <p:ph type="body" idx="4294967295"/>
          </p:nvPr>
        </p:nvSpPr>
        <p:spPr>
          <a:xfrm>
            <a:off x="116200" y="1991200"/>
            <a:ext cx="2828400" cy="29400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rgbClr val="000000"/>
              </a:buClr>
              <a:buSzPts val="2400"/>
              <a:buChar char="★"/>
            </a:pPr>
            <a:r>
              <a:rPr lang="en" sz="2400">
                <a:solidFill>
                  <a:srgbClr val="000000"/>
                </a:solidFill>
              </a:rPr>
              <a:t>All Buttons </a:t>
            </a:r>
            <a:endParaRPr sz="2400">
              <a:solidFill>
                <a:srgbClr val="000000"/>
              </a:solidFill>
            </a:endParaRPr>
          </a:p>
          <a:p>
            <a:pPr marL="457200" lvl="0" indent="-381000" algn="l" rtl="0">
              <a:spcBef>
                <a:spcPts val="0"/>
              </a:spcBef>
              <a:spcAft>
                <a:spcPts val="0"/>
              </a:spcAft>
              <a:buClr>
                <a:srgbClr val="000000"/>
              </a:buClr>
              <a:buSzPts val="2400"/>
              <a:buChar char="★"/>
            </a:pPr>
            <a:r>
              <a:rPr lang="en" sz="2400">
                <a:solidFill>
                  <a:srgbClr val="000000"/>
                </a:solidFill>
              </a:rPr>
              <a:t>Strings</a:t>
            </a:r>
            <a:endParaRPr sz="2400">
              <a:solidFill>
                <a:srgbClr val="000000"/>
              </a:solidFill>
            </a:endParaRPr>
          </a:p>
          <a:p>
            <a:pPr marL="457200" lvl="0" indent="-381000" algn="l" rtl="0">
              <a:spcBef>
                <a:spcPts val="0"/>
              </a:spcBef>
              <a:spcAft>
                <a:spcPts val="0"/>
              </a:spcAft>
              <a:buClr>
                <a:srgbClr val="000000"/>
              </a:buClr>
              <a:buSzPts val="2400"/>
              <a:buChar char="★"/>
            </a:pPr>
            <a:r>
              <a:rPr lang="en" sz="2400">
                <a:solidFill>
                  <a:srgbClr val="000000"/>
                </a:solidFill>
              </a:rPr>
              <a:t>If...else if...else</a:t>
            </a:r>
            <a:endParaRPr sz="2400">
              <a:solidFill>
                <a:srgbClr val="000000"/>
              </a:solidFill>
            </a:endParaRPr>
          </a:p>
          <a:p>
            <a:pPr marL="457200" lvl="0" indent="-381000" algn="l" rtl="0">
              <a:spcBef>
                <a:spcPts val="0"/>
              </a:spcBef>
              <a:spcAft>
                <a:spcPts val="0"/>
              </a:spcAft>
              <a:buClr>
                <a:srgbClr val="000000"/>
              </a:buClr>
              <a:buSzPts val="2400"/>
              <a:buChar char="★"/>
            </a:pPr>
            <a:r>
              <a:rPr lang="en" sz="2400">
                <a:solidFill>
                  <a:srgbClr val="000000"/>
                </a:solidFill>
              </a:rPr>
              <a:t>Logo Down?</a:t>
            </a:r>
            <a:endParaRPr sz="2400">
              <a:solidFill>
                <a:srgbClr val="000000"/>
              </a:solidFill>
            </a:endParaRPr>
          </a:p>
          <a:p>
            <a:pPr marL="0" lvl="0" indent="0" algn="l" rtl="0">
              <a:spcBef>
                <a:spcPts val="1600"/>
              </a:spcBef>
              <a:spcAft>
                <a:spcPts val="0"/>
              </a:spcAft>
              <a:buNone/>
            </a:pPr>
            <a:endParaRPr sz="2400">
              <a:solidFill>
                <a:srgbClr val="000000"/>
              </a:solidFill>
            </a:endParaRPr>
          </a:p>
          <a:p>
            <a:pPr marL="457200" lvl="0" indent="0" algn="l" rtl="0">
              <a:spcBef>
                <a:spcPts val="1600"/>
              </a:spcBef>
              <a:spcAft>
                <a:spcPts val="0"/>
              </a:spcAft>
              <a:buNone/>
            </a:pPr>
            <a:endParaRPr sz="2400">
              <a:solidFill>
                <a:srgbClr val="000000"/>
              </a:solidFill>
            </a:endParaRPr>
          </a:p>
          <a:p>
            <a:pPr marL="0" lvl="0" indent="0" algn="l" rtl="0">
              <a:spcBef>
                <a:spcPts val="1600"/>
              </a:spcBef>
              <a:spcAft>
                <a:spcPts val="1600"/>
              </a:spcAft>
              <a:buClr>
                <a:schemeClr val="dk1"/>
              </a:buClr>
              <a:buSzPts val="1100"/>
              <a:buFont typeface="Arial"/>
              <a:buNone/>
            </a:pPr>
            <a:endParaRPr>
              <a:solidFill>
                <a:srgbClr val="0000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pic>
        <p:nvPicPr>
          <p:cNvPr id="198" name="Google Shape;198;p33"/>
          <p:cNvPicPr preferRelativeResize="0"/>
          <p:nvPr/>
        </p:nvPicPr>
        <p:blipFill>
          <a:blip r:embed="rId3">
            <a:alphaModFix/>
          </a:blip>
          <a:stretch>
            <a:fillRect/>
          </a:stretch>
        </p:blipFill>
        <p:spPr>
          <a:xfrm>
            <a:off x="63925" y="1188125"/>
            <a:ext cx="8839200" cy="3663342"/>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pic>
        <p:nvPicPr>
          <p:cNvPr id="203" name="Google Shape;203;p34"/>
          <p:cNvPicPr preferRelativeResize="0"/>
          <p:nvPr/>
        </p:nvPicPr>
        <p:blipFill>
          <a:blip r:embed="rId3">
            <a:alphaModFix/>
          </a:blip>
          <a:stretch>
            <a:fillRect/>
          </a:stretch>
        </p:blipFill>
        <p:spPr>
          <a:xfrm>
            <a:off x="1280075" y="114663"/>
            <a:ext cx="6059121" cy="49141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35"/>
          <p:cNvSpPr txBox="1">
            <a:spLocks noGrp="1"/>
          </p:cNvSpPr>
          <p:nvPr>
            <p:ph type="ctrTitle"/>
          </p:nvPr>
        </p:nvSpPr>
        <p:spPr>
          <a:xfrm>
            <a:off x="1487100" y="287463"/>
            <a:ext cx="6169800" cy="740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4800">
                <a:solidFill>
                  <a:srgbClr val="CA4699"/>
                </a:solidFill>
                <a:latin typeface="Bubblegum Sans"/>
                <a:ea typeface="Bubblegum Sans"/>
                <a:cs typeface="Bubblegum Sans"/>
                <a:sym typeface="Bubblegum Sans"/>
              </a:rPr>
              <a:t>The “Micropets”</a:t>
            </a:r>
            <a:endParaRPr sz="4800">
              <a:solidFill>
                <a:srgbClr val="CA4699"/>
              </a:solidFill>
              <a:latin typeface="Bubblegum Sans"/>
              <a:ea typeface="Bubblegum Sans"/>
              <a:cs typeface="Bubblegum Sans"/>
              <a:sym typeface="Bubblegum Sans"/>
            </a:endParaRPr>
          </a:p>
        </p:txBody>
      </p:sp>
      <p:pic>
        <p:nvPicPr>
          <p:cNvPr id="209" name="Google Shape;209;p35" title="Copy of IMG_5172.MOV">
            <a:hlinkClick r:id="rId3"/>
          </p:cNvPr>
          <p:cNvPicPr preferRelativeResize="0"/>
          <p:nvPr/>
        </p:nvPicPr>
        <p:blipFill>
          <a:blip r:embed="rId4">
            <a:alphaModFix/>
          </a:blip>
          <a:stretch>
            <a:fillRect/>
          </a:stretch>
        </p:blipFill>
        <p:spPr>
          <a:xfrm>
            <a:off x="182250" y="1729625"/>
            <a:ext cx="3852391" cy="2889300"/>
          </a:xfrm>
          <a:prstGeom prst="rect">
            <a:avLst/>
          </a:prstGeom>
          <a:noFill/>
          <a:ln>
            <a:noFill/>
          </a:ln>
        </p:spPr>
      </p:pic>
      <p:pic>
        <p:nvPicPr>
          <p:cNvPr id="210" name="Google Shape;210;p35" title="IMG_5215.mp4">
            <a:hlinkClick r:id="rId5"/>
          </p:cNvPr>
          <p:cNvPicPr preferRelativeResize="0"/>
          <p:nvPr/>
        </p:nvPicPr>
        <p:blipFill>
          <a:blip r:embed="rId6">
            <a:alphaModFix/>
          </a:blip>
          <a:stretch>
            <a:fillRect/>
          </a:stretch>
        </p:blipFill>
        <p:spPr>
          <a:xfrm>
            <a:off x="5093750" y="1734598"/>
            <a:ext cx="3839125" cy="28793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pic>
        <p:nvPicPr>
          <p:cNvPr id="215" name="Google Shape;215;p36"/>
          <p:cNvPicPr preferRelativeResize="0"/>
          <p:nvPr/>
        </p:nvPicPr>
        <p:blipFill rotWithShape="1">
          <a:blip r:embed="rId3">
            <a:alphaModFix/>
          </a:blip>
          <a:srcRect l="12573" r="12581"/>
          <a:stretch/>
        </p:blipFill>
        <p:spPr>
          <a:xfrm>
            <a:off x="2216450" y="543425"/>
            <a:ext cx="4376300" cy="438524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pic>
        <p:nvPicPr>
          <p:cNvPr id="220" name="Google Shape;220;p37"/>
          <p:cNvPicPr preferRelativeResize="0"/>
          <p:nvPr/>
        </p:nvPicPr>
        <p:blipFill rotWithShape="1">
          <a:blip r:embed="rId3">
            <a:alphaModFix/>
          </a:blip>
          <a:srcRect l="15935" r="15935"/>
          <a:stretch/>
        </p:blipFill>
        <p:spPr>
          <a:xfrm>
            <a:off x="265000" y="379125"/>
            <a:ext cx="4577125" cy="4577125"/>
          </a:xfrm>
          <a:prstGeom prst="flowChartOffpageConnector">
            <a:avLst/>
          </a:prstGeom>
          <a:noFill/>
          <a:ln w="9525" cap="flat" cmpd="sng">
            <a:solidFill>
              <a:srgbClr val="D6D6D6"/>
            </a:solidFill>
            <a:prstDash val="solid"/>
            <a:round/>
            <a:headEnd type="none" w="sm" len="sm"/>
            <a:tailEnd type="none" w="sm" len="sm"/>
          </a:ln>
        </p:spPr>
      </p:pic>
      <p:sp>
        <p:nvSpPr>
          <p:cNvPr id="221" name="Google Shape;221;p37"/>
          <p:cNvSpPr txBox="1">
            <a:spLocks noGrp="1"/>
          </p:cNvSpPr>
          <p:nvPr>
            <p:ph type="ctrTitle" idx="4294967295"/>
          </p:nvPr>
        </p:nvSpPr>
        <p:spPr>
          <a:xfrm>
            <a:off x="4975050" y="576800"/>
            <a:ext cx="3826200" cy="140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hlinkClick r:id="rId4"/>
              </a:rPr>
              <a:t>Microbit Tutorials </a:t>
            </a:r>
            <a:endParaRPr/>
          </a:p>
        </p:txBody>
      </p:sp>
      <p:sp>
        <p:nvSpPr>
          <p:cNvPr id="222" name="Google Shape;222;p37"/>
          <p:cNvSpPr txBox="1">
            <a:spLocks noGrp="1"/>
          </p:cNvSpPr>
          <p:nvPr>
            <p:ph type="subTitle" idx="4294967295"/>
          </p:nvPr>
        </p:nvSpPr>
        <p:spPr>
          <a:xfrm>
            <a:off x="5083402" y="1869300"/>
            <a:ext cx="3826200" cy="1082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An easy way for anyone to get started...</a:t>
            </a: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807</Words>
  <Application>Microsoft Macintosh PowerPoint</Application>
  <PresentationFormat>On-screen Show (16:9)</PresentationFormat>
  <Paragraphs>47</Paragraphs>
  <Slides>23</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Verdana</vt:lpstr>
      <vt:lpstr>Bubblegum Sans</vt:lpstr>
      <vt:lpstr>Barlow</vt:lpstr>
      <vt:lpstr>Simple Light</vt:lpstr>
      <vt:lpstr>PowerPoint Presentation</vt:lpstr>
      <vt:lpstr>LYNX &amp; micro:bit</vt:lpstr>
      <vt:lpstr>Caring for each other, having fun while we learn!  </vt:lpstr>
      <vt:lpstr>PowerPoint Presentation</vt:lpstr>
      <vt:lpstr>What if kids don’t have a micro:bit????</vt:lpstr>
      <vt:lpstr>PowerPoint Presentation</vt:lpstr>
      <vt:lpstr>@microbit_edu               #microbit </vt:lpstr>
      <vt:lpstr>SHOUTOUT!              @Inksmith3D </vt:lpstr>
      <vt:lpstr>What is a  Microbit?</vt:lpstr>
      <vt:lpstr>PowerPoint Presentation</vt:lpstr>
      <vt:lpstr>PowerPoint Presentation</vt:lpstr>
      <vt:lpstr>PowerPoint Presentation</vt:lpstr>
      <vt:lpstr>PowerPoint Presentation</vt:lpstr>
      <vt:lpstr>PowerPoint Presentation</vt:lpstr>
      <vt:lpstr>PowerPoint Presentation</vt:lpstr>
      <vt:lpstr>How are you feeling today?  Flashing Emotions</vt:lpstr>
      <vt:lpstr>PowerPoint Presentation</vt:lpstr>
      <vt:lpstr>PowerPoint Presentation</vt:lpstr>
      <vt:lpstr>PowerPoint Presentation</vt:lpstr>
      <vt:lpstr>PowerPoint Presentation</vt:lpstr>
      <vt:lpstr>The “Micropets”</vt:lpstr>
      <vt:lpstr>PowerPoint Presentation</vt:lpstr>
      <vt:lpstr>Microbit Tutorials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Brenda Sherry</cp:lastModifiedBy>
  <cp:revision>1</cp:revision>
  <dcterms:modified xsi:type="dcterms:W3CDTF">2021-03-04T18:40:45Z</dcterms:modified>
</cp:coreProperties>
</file>